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media/image20.jpg" ContentType="image/jpg"/>
  <Override PartName="/ppt/media/image21.jpg" ContentType="image/jpg"/>
  <Override PartName="/ppt/media/image23.jpg" ContentType="image/jpg"/>
  <Override PartName="/ppt/media/image24.jpg" ContentType="image/jpg"/>
  <Override PartName="/ppt/media/image25.jpg" ContentType="image/jpg"/>
  <Override PartName="/ppt/media/image26.jpg" ContentType="image/jpg"/>
  <Override PartName="/ppt/media/image27.jpg" ContentType="image/jpg"/>
  <Override PartName="/ppt/media/image28.jpg" ContentType="image/jpg"/>
  <Override PartName="/ppt/media/image29.jpg" ContentType="image/jpg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drawings/drawing1.xml" ContentType="application/vnd.openxmlformats-officedocument.drawingml.chartshape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73" r:id="rId1"/>
  </p:sldMasterIdLst>
  <p:notesMasterIdLst>
    <p:notesMasterId r:id="rId35"/>
  </p:notesMasterIdLst>
  <p:sldIdLst>
    <p:sldId id="256" r:id="rId2"/>
    <p:sldId id="344" r:id="rId3"/>
    <p:sldId id="311" r:id="rId4"/>
    <p:sldId id="259" r:id="rId5"/>
    <p:sldId id="260" r:id="rId6"/>
    <p:sldId id="336" r:id="rId7"/>
    <p:sldId id="342" r:id="rId8"/>
    <p:sldId id="341" r:id="rId9"/>
    <p:sldId id="335" r:id="rId10"/>
    <p:sldId id="340" r:id="rId11"/>
    <p:sldId id="345" r:id="rId12"/>
    <p:sldId id="304" r:id="rId13"/>
    <p:sldId id="263" r:id="rId14"/>
    <p:sldId id="267" r:id="rId15"/>
    <p:sldId id="347" r:id="rId16"/>
    <p:sldId id="299" r:id="rId17"/>
    <p:sldId id="343" r:id="rId18"/>
    <p:sldId id="349" r:id="rId19"/>
    <p:sldId id="305" r:id="rId20"/>
    <p:sldId id="307" r:id="rId21"/>
    <p:sldId id="350" r:id="rId22"/>
    <p:sldId id="348" r:id="rId23"/>
    <p:sldId id="352" r:id="rId24"/>
    <p:sldId id="353" r:id="rId25"/>
    <p:sldId id="288" r:id="rId26"/>
    <p:sldId id="320" r:id="rId27"/>
    <p:sldId id="269" r:id="rId28"/>
    <p:sldId id="339" r:id="rId29"/>
    <p:sldId id="338" r:id="rId30"/>
    <p:sldId id="351" r:id="rId31"/>
    <p:sldId id="306" r:id="rId32"/>
    <p:sldId id="315" r:id="rId33"/>
    <p:sldId id="310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282"/>
    <p:restoredTop sz="78095"/>
  </p:normalViewPr>
  <p:slideViewPr>
    <p:cSldViewPr snapToGrid="0" snapToObjects="1">
      <p:cViewPr varScale="1">
        <p:scale>
          <a:sx n="98" d="100"/>
          <a:sy n="98" d="100"/>
        </p:scale>
        <p:origin x="199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chartUserShapes" Target="../drawings/drawing1.xml"/><Relationship Id="rId2" Type="http://schemas.openxmlformats.org/officeDocument/2006/relationships/oleObject" Target="HD:Users:aq10:Desktop:chart_multicore.xlsx" TargetMode="External"/><Relationship Id="rId1" Type="http://schemas.openxmlformats.org/officeDocument/2006/relationships/themeOverride" Target="../theme/themeOverrid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>
        <c:manualLayout>
          <c:layoutTarget val="inner"/>
          <c:xMode val="edge"/>
          <c:yMode val="edge"/>
          <c:x val="0.103142946683903"/>
          <c:y val="3.3567242304939099E-2"/>
          <c:w val="0.84281658871588405"/>
          <c:h val="0.87911780231381698"/>
        </c:manualLayout>
      </c:layout>
      <c:areaChart>
        <c:grouping val="standard"/>
        <c:varyColors val="0"/>
        <c:ser>
          <c:idx val="1"/>
          <c:order val="0"/>
          <c:tx>
            <c:v>Improvements in chip architecture</c:v>
          </c:tx>
          <c:spPr>
            <a:solidFill>
              <a:srgbClr val="B3D1F0">
                <a:lumMod val="90000"/>
              </a:srgbClr>
            </a:solidFill>
            <a:ln w="31750">
              <a:solidFill>
                <a:schemeClr val="tx2"/>
              </a:solidFill>
            </a:ln>
          </c:spPr>
          <c:cat>
            <c:numRef>
              <c:f>Sheet1!$A$2:$A$26</c:f>
              <c:numCache>
                <c:formatCode>General</c:formatCode>
                <c:ptCount val="25"/>
                <c:pt idx="0">
                  <c:v>1986</c:v>
                </c:pt>
                <c:pt idx="1">
                  <c:v>1987</c:v>
                </c:pt>
                <c:pt idx="2">
                  <c:v>1988</c:v>
                </c:pt>
                <c:pt idx="3">
                  <c:v>1989</c:v>
                </c:pt>
                <c:pt idx="4">
                  <c:v>1990</c:v>
                </c:pt>
                <c:pt idx="5">
                  <c:v>1991</c:v>
                </c:pt>
                <c:pt idx="6">
                  <c:v>1992</c:v>
                </c:pt>
                <c:pt idx="7">
                  <c:v>1993</c:v>
                </c:pt>
                <c:pt idx="8">
                  <c:v>1994</c:v>
                </c:pt>
                <c:pt idx="9">
                  <c:v>1995</c:v>
                </c:pt>
                <c:pt idx="10">
                  <c:v>1996</c:v>
                </c:pt>
                <c:pt idx="11">
                  <c:v>1997</c:v>
                </c:pt>
                <c:pt idx="12">
                  <c:v>1998</c:v>
                </c:pt>
                <c:pt idx="13">
                  <c:v>1999</c:v>
                </c:pt>
                <c:pt idx="14">
                  <c:v>2000</c:v>
                </c:pt>
                <c:pt idx="15">
                  <c:v>2001</c:v>
                </c:pt>
                <c:pt idx="16">
                  <c:v>2002</c:v>
                </c:pt>
                <c:pt idx="17">
                  <c:v>2003</c:v>
                </c:pt>
                <c:pt idx="18">
                  <c:v>2004</c:v>
                </c:pt>
                <c:pt idx="19">
                  <c:v>2005</c:v>
                </c:pt>
                <c:pt idx="20">
                  <c:v>2006</c:v>
                </c:pt>
                <c:pt idx="21">
                  <c:v>2007</c:v>
                </c:pt>
                <c:pt idx="22">
                  <c:v>2008</c:v>
                </c:pt>
                <c:pt idx="23">
                  <c:v>2009</c:v>
                </c:pt>
                <c:pt idx="24">
                  <c:v>2010</c:v>
                </c:pt>
              </c:numCache>
            </c:numRef>
          </c:cat>
          <c:val>
            <c:numRef>
              <c:f>Sheet1!$C$2:$C$26</c:f>
              <c:numCache>
                <c:formatCode>General</c:formatCode>
                <c:ptCount val="25"/>
                <c:pt idx="0">
                  <c:v>16</c:v>
                </c:pt>
                <c:pt idx="1">
                  <c:v>16</c:v>
                </c:pt>
                <c:pt idx="2">
                  <c:v>40</c:v>
                </c:pt>
                <c:pt idx="3">
                  <c:v>60</c:v>
                </c:pt>
                <c:pt idx="4">
                  <c:v>100</c:v>
                </c:pt>
                <c:pt idx="5">
                  <c:v>120</c:v>
                </c:pt>
                <c:pt idx="6">
                  <c:v>120</c:v>
                </c:pt>
                <c:pt idx="7">
                  <c:v>180</c:v>
                </c:pt>
                <c:pt idx="8">
                  <c:v>180</c:v>
                </c:pt>
                <c:pt idx="9">
                  <c:v>2000</c:v>
                </c:pt>
                <c:pt idx="10">
                  <c:v>2000</c:v>
                </c:pt>
                <c:pt idx="11">
                  <c:v>3000</c:v>
                </c:pt>
                <c:pt idx="12">
                  <c:v>3000</c:v>
                </c:pt>
                <c:pt idx="13">
                  <c:v>12000</c:v>
                </c:pt>
                <c:pt idx="14">
                  <c:v>12000</c:v>
                </c:pt>
                <c:pt idx="15">
                  <c:v>70000</c:v>
                </c:pt>
                <c:pt idx="16">
                  <c:v>70000</c:v>
                </c:pt>
                <c:pt idx="17">
                  <c:v>90000</c:v>
                </c:pt>
                <c:pt idx="18">
                  <c:v>90000</c:v>
                </c:pt>
                <c:pt idx="19">
                  <c:v>90000</c:v>
                </c:pt>
                <c:pt idx="20">
                  <c:v>150000</c:v>
                </c:pt>
                <c:pt idx="21">
                  <c:v>150000</c:v>
                </c:pt>
                <c:pt idx="22">
                  <c:v>550000</c:v>
                </c:pt>
                <c:pt idx="23">
                  <c:v>550000</c:v>
                </c:pt>
                <c:pt idx="24">
                  <c:v>1200000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90B-0E42-9142-BDC811DD1C04}"/>
            </c:ext>
          </c:extLst>
        </c:ser>
        <c:ser>
          <c:idx val="0"/>
          <c:order val="1"/>
          <c:tx>
            <c:v>Increases in clock speed</c:v>
          </c:tx>
          <c:spPr>
            <a:solidFill>
              <a:srgbClr val="82E277"/>
            </a:solidFill>
            <a:ln w="28575" cmpd="sng">
              <a:solidFill>
                <a:srgbClr val="008000"/>
              </a:solidFill>
            </a:ln>
            <a:effectLst/>
          </c:spPr>
          <c:cat>
            <c:numRef>
              <c:f>Sheet1!$A$2:$A$26</c:f>
              <c:numCache>
                <c:formatCode>General</c:formatCode>
                <c:ptCount val="25"/>
                <c:pt idx="0">
                  <c:v>1986</c:v>
                </c:pt>
                <c:pt idx="1">
                  <c:v>1987</c:v>
                </c:pt>
                <c:pt idx="2">
                  <c:v>1988</c:v>
                </c:pt>
                <c:pt idx="3">
                  <c:v>1989</c:v>
                </c:pt>
                <c:pt idx="4">
                  <c:v>1990</c:v>
                </c:pt>
                <c:pt idx="5">
                  <c:v>1991</c:v>
                </c:pt>
                <c:pt idx="6">
                  <c:v>1992</c:v>
                </c:pt>
                <c:pt idx="7">
                  <c:v>1993</c:v>
                </c:pt>
                <c:pt idx="8">
                  <c:v>1994</c:v>
                </c:pt>
                <c:pt idx="9">
                  <c:v>1995</c:v>
                </c:pt>
                <c:pt idx="10">
                  <c:v>1996</c:v>
                </c:pt>
                <c:pt idx="11">
                  <c:v>1997</c:v>
                </c:pt>
                <c:pt idx="12">
                  <c:v>1998</c:v>
                </c:pt>
                <c:pt idx="13">
                  <c:v>1999</c:v>
                </c:pt>
                <c:pt idx="14">
                  <c:v>2000</c:v>
                </c:pt>
                <c:pt idx="15">
                  <c:v>2001</c:v>
                </c:pt>
                <c:pt idx="16">
                  <c:v>2002</c:v>
                </c:pt>
                <c:pt idx="17">
                  <c:v>2003</c:v>
                </c:pt>
                <c:pt idx="18">
                  <c:v>2004</c:v>
                </c:pt>
                <c:pt idx="19">
                  <c:v>2005</c:v>
                </c:pt>
                <c:pt idx="20">
                  <c:v>2006</c:v>
                </c:pt>
                <c:pt idx="21">
                  <c:v>2007</c:v>
                </c:pt>
                <c:pt idx="22">
                  <c:v>2008</c:v>
                </c:pt>
                <c:pt idx="23">
                  <c:v>2009</c:v>
                </c:pt>
                <c:pt idx="24">
                  <c:v>2010</c:v>
                </c:pt>
              </c:numCache>
            </c:numRef>
          </c:cat>
          <c:val>
            <c:numRef>
              <c:f>Sheet1!$B$2:$B$26</c:f>
              <c:numCache>
                <c:formatCode>General</c:formatCode>
                <c:ptCount val="25"/>
                <c:pt idx="0">
                  <c:v>16</c:v>
                </c:pt>
                <c:pt idx="1">
                  <c:v>16</c:v>
                </c:pt>
                <c:pt idx="2">
                  <c:v>16</c:v>
                </c:pt>
                <c:pt idx="3">
                  <c:v>25</c:v>
                </c:pt>
                <c:pt idx="4">
                  <c:v>33</c:v>
                </c:pt>
                <c:pt idx="5">
                  <c:v>50</c:v>
                </c:pt>
                <c:pt idx="6">
                  <c:v>50</c:v>
                </c:pt>
                <c:pt idx="7">
                  <c:v>66</c:v>
                </c:pt>
                <c:pt idx="8">
                  <c:v>66</c:v>
                </c:pt>
                <c:pt idx="9">
                  <c:v>200</c:v>
                </c:pt>
                <c:pt idx="10">
                  <c:v>200</c:v>
                </c:pt>
                <c:pt idx="11">
                  <c:v>300</c:v>
                </c:pt>
                <c:pt idx="12">
                  <c:v>300</c:v>
                </c:pt>
                <c:pt idx="13">
                  <c:v>733</c:v>
                </c:pt>
                <c:pt idx="14">
                  <c:v>733</c:v>
                </c:pt>
                <c:pt idx="15">
                  <c:v>2000</c:v>
                </c:pt>
                <c:pt idx="16">
                  <c:v>3060</c:v>
                </c:pt>
                <c:pt idx="17">
                  <c:v>3060</c:v>
                </c:pt>
                <c:pt idx="18">
                  <c:v>3060</c:v>
                </c:pt>
                <c:pt idx="19">
                  <c:v>3060</c:v>
                </c:pt>
                <c:pt idx="20">
                  <c:v>3300</c:v>
                </c:pt>
                <c:pt idx="21">
                  <c:v>3300</c:v>
                </c:pt>
                <c:pt idx="22">
                  <c:v>3800</c:v>
                </c:pt>
                <c:pt idx="23">
                  <c:v>3800</c:v>
                </c:pt>
                <c:pt idx="24">
                  <c:v>3460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90B-0E42-9142-BDC811DD1C0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057909016"/>
        <c:axId val="2130630456"/>
      </c:areaChart>
      <c:catAx>
        <c:axId val="-205790901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100" b="1">
                <a:latin typeface="Calibri"/>
                <a:cs typeface="Calibri"/>
              </a:defRPr>
            </a:pPr>
            <a:endParaRPr lang="en-US"/>
          </a:p>
        </c:txPr>
        <c:crossAx val="2130630456"/>
        <c:crosses val="autoZero"/>
        <c:auto val="1"/>
        <c:lblAlgn val="ctr"/>
        <c:lblOffset val="100"/>
        <c:tickLblSkip val="2"/>
        <c:tickMarkSkip val="1"/>
        <c:noMultiLvlLbl val="0"/>
      </c:catAx>
      <c:valAx>
        <c:axId val="2130630456"/>
        <c:scaling>
          <c:logBase val="10"/>
          <c:orientation val="minMax"/>
          <c:max val="1000000"/>
        </c:scaling>
        <c:delete val="0"/>
        <c:axPos val="l"/>
        <c:majorGridlines/>
        <c:title>
          <c:tx>
            <c:rich>
              <a:bodyPr/>
              <a:lstStyle/>
              <a:p>
                <a:pPr>
                  <a:defRPr sz="1050" b="0">
                    <a:latin typeface="Calibri"/>
                    <a:cs typeface="Calibri"/>
                  </a:defRPr>
                </a:pPr>
                <a:r>
                  <a:rPr lang="en-US" sz="1050" b="0">
                    <a:latin typeface="Calibri"/>
                    <a:cs typeface="Calibri"/>
                  </a:rPr>
                  <a:t>theoretical maximum performance </a:t>
                </a:r>
              </a:p>
              <a:p>
                <a:pPr>
                  <a:defRPr sz="1050" b="0">
                    <a:latin typeface="Calibri"/>
                    <a:cs typeface="Calibri"/>
                  </a:defRPr>
                </a:pPr>
                <a:r>
                  <a:rPr lang="en-US" sz="1050" b="0">
                    <a:latin typeface="Calibri"/>
                    <a:cs typeface="Calibri"/>
                  </a:rPr>
                  <a:t>(millions of operations per second)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000" b="1">
                <a:latin typeface="Calibri"/>
                <a:cs typeface="Calibri"/>
              </a:defRPr>
            </a:pPr>
            <a:endParaRPr lang="en-US"/>
          </a:p>
        </c:txPr>
        <c:crossAx val="-2057909016"/>
        <c:crosses val="autoZero"/>
        <c:crossBetween val="midCat"/>
      </c:valAx>
    </c:plotArea>
    <c:legend>
      <c:legendPos val="r"/>
      <c:layout>
        <c:manualLayout>
          <c:xMode val="edge"/>
          <c:yMode val="edge"/>
          <c:x val="0.131586685992609"/>
          <c:y val="5.3020311381531897E-2"/>
          <c:w val="0.32260208145623598"/>
          <c:h val="9.9148174659985697E-2"/>
        </c:manualLayout>
      </c:layout>
      <c:overlay val="0"/>
      <c:txPr>
        <a:bodyPr/>
        <a:lstStyle/>
        <a:p>
          <a:pPr>
            <a:defRPr sz="1100" b="0">
              <a:latin typeface="Calibri"/>
              <a:cs typeface="Calibri"/>
            </a:defRPr>
          </a:pPr>
          <a:endParaRPr lang="en-US"/>
        </a:p>
      </c:txPr>
    </c:legend>
    <c:plotVisOnly val="1"/>
    <c:dispBlanksAs val="gap"/>
    <c:showDLblsOverMax val="0"/>
  </c:chart>
  <c:externalData r:id="rId2">
    <c:autoUpdate val="0"/>
  </c:externalData>
  <c:userShapes r:id="rId3"/>
</c:chartSpac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0.22833</cdr:x>
      <cdr:y>0.68885</cdr:y>
    </cdr:from>
    <cdr:to>
      <cdr:x>0.32065</cdr:x>
      <cdr:y>0.74639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1748566" y="2799499"/>
          <a:ext cx="707017" cy="233841"/>
        </a:xfrm>
        <a:prstGeom xmlns:a="http://schemas.openxmlformats.org/drawingml/2006/main" prst="rect">
          <a:avLst/>
        </a:prstGeom>
        <a:noFill xmlns:a="http://schemas.openxmlformats.org/drawingml/2006/main"/>
        <a:ln xmlns:a="http://schemas.openxmlformats.org/drawingml/2006/main">
          <a:noFill/>
        </a:ln>
        <a:effectLst xmlns:a="http://schemas.openxmlformats.org/drawingml/2006/main"/>
      </cdr:spPr>
      <cdr:style>
        <a:lnRef xmlns:a="http://schemas.openxmlformats.org/drawingml/2006/main" idx="0">
          <a:scrgbClr r="0" g="0" b="0"/>
        </a:lnRef>
        <a:fillRef xmlns:a="http://schemas.openxmlformats.org/drawingml/2006/main" idx="0">
          <a:scrgbClr r="0" g="0" b="0"/>
        </a:fillRef>
        <a:effectRef xmlns:a="http://schemas.openxmlformats.org/drawingml/2006/main" idx="0">
          <a:scrgbClr r="0" g="0" b="0"/>
        </a:effectRef>
        <a:fontRef xmlns:a="http://schemas.openxmlformats.org/drawingml/2006/main" idx="minor">
          <a:schemeClr val="tx1"/>
        </a:fontRef>
      </cdr:style>
      <cdr:txBody>
        <a:bodyPr xmlns:a="http://schemas.openxmlformats.org/drawingml/2006/main" wrap="none" rtlCol="0" anchor="t">
          <a:spAutoFit/>
        </a:bodyPr>
        <a:lstStyle xmlns:a="http://schemas.openxmlformats.org/drawingml/2006/main">
          <a:lvl1pPr marL="0" indent="0">
            <a:defRPr sz="1100">
              <a:solidFill>
                <a:sysClr val="windowText" lastClr="000000"/>
              </a:solidFill>
              <a:latin typeface="Calibri"/>
            </a:defRPr>
          </a:lvl1pPr>
          <a:lvl2pPr marL="457200" indent="0">
            <a:defRPr sz="1100">
              <a:solidFill>
                <a:sysClr val="windowText" lastClr="000000"/>
              </a:solidFill>
              <a:latin typeface="Calibri"/>
            </a:defRPr>
          </a:lvl2pPr>
          <a:lvl3pPr marL="914400" indent="0">
            <a:defRPr sz="1100">
              <a:solidFill>
                <a:sysClr val="windowText" lastClr="000000"/>
              </a:solidFill>
              <a:latin typeface="Calibri"/>
            </a:defRPr>
          </a:lvl3pPr>
          <a:lvl4pPr marL="1371600" indent="0">
            <a:defRPr sz="1100">
              <a:solidFill>
                <a:sysClr val="windowText" lastClr="000000"/>
              </a:solidFill>
              <a:latin typeface="Calibri"/>
            </a:defRPr>
          </a:lvl4pPr>
          <a:lvl5pPr marL="1828800" indent="0">
            <a:defRPr sz="1100">
              <a:solidFill>
                <a:sysClr val="windowText" lastClr="000000"/>
              </a:solidFill>
              <a:latin typeface="Calibri"/>
            </a:defRPr>
          </a:lvl5pPr>
          <a:lvl6pPr marL="2286000" indent="0">
            <a:defRPr sz="1100">
              <a:solidFill>
                <a:sysClr val="windowText" lastClr="000000"/>
              </a:solidFill>
              <a:latin typeface="Calibri"/>
            </a:defRPr>
          </a:lvl6pPr>
          <a:lvl7pPr marL="2743200" indent="0">
            <a:defRPr sz="1100">
              <a:solidFill>
                <a:sysClr val="windowText" lastClr="000000"/>
              </a:solidFill>
              <a:latin typeface="Calibri"/>
            </a:defRPr>
          </a:lvl7pPr>
          <a:lvl8pPr marL="3200400" indent="0">
            <a:defRPr sz="1100">
              <a:solidFill>
                <a:sysClr val="windowText" lastClr="000000"/>
              </a:solidFill>
              <a:latin typeface="Calibri"/>
            </a:defRPr>
          </a:lvl8pPr>
          <a:lvl9pPr marL="3657600" indent="0">
            <a:defRPr sz="1100">
              <a:solidFill>
                <a:sysClr val="windowText" lastClr="000000"/>
              </a:solidFill>
              <a:latin typeface="Calibri"/>
            </a:defRPr>
          </a:lvl9pPr>
        </a:lstStyle>
        <a:p xmlns:a="http://schemas.openxmlformats.org/drawingml/2006/main">
          <a:r>
            <a:rPr lang="en-US" sz="1100"/>
            <a:t>33 MHz</a:t>
          </a:r>
        </a:p>
      </cdr:txBody>
    </cdr:sp>
  </cdr:relSizeAnchor>
  <cdr:relSizeAnchor xmlns:cdr="http://schemas.openxmlformats.org/drawingml/2006/chartDrawing">
    <cdr:from>
      <cdr:x>0.27217</cdr:x>
      <cdr:y>0.65936</cdr:y>
    </cdr:from>
    <cdr:to>
      <cdr:x>0.36449</cdr:x>
      <cdr:y>0.7169</cdr:y>
    </cdr:to>
    <cdr:sp macro="" textlink="">
      <cdr:nvSpPr>
        <cdr:cNvPr id="3" name="TextBox 2"/>
        <cdr:cNvSpPr txBox="1"/>
      </cdr:nvSpPr>
      <cdr:spPr>
        <a:xfrm xmlns:a="http://schemas.openxmlformats.org/drawingml/2006/main">
          <a:off x="2084304" y="2679629"/>
          <a:ext cx="707017" cy="233841"/>
        </a:xfrm>
        <a:prstGeom xmlns:a="http://schemas.openxmlformats.org/drawingml/2006/main" prst="rect">
          <a:avLst/>
        </a:prstGeom>
        <a:noFill xmlns:a="http://schemas.openxmlformats.org/drawingml/2006/main"/>
        <a:ln xmlns:a="http://schemas.openxmlformats.org/drawingml/2006/main">
          <a:noFill/>
        </a:ln>
        <a:effectLst xmlns:a="http://schemas.openxmlformats.org/drawingml/2006/main"/>
      </cdr:spPr>
      <cdr:style>
        <a:lnRef xmlns:a="http://schemas.openxmlformats.org/drawingml/2006/main" idx="0">
          <a:scrgbClr r="0" g="0" b="0"/>
        </a:lnRef>
        <a:fillRef xmlns:a="http://schemas.openxmlformats.org/drawingml/2006/main" idx="0">
          <a:scrgbClr r="0" g="0" b="0"/>
        </a:fillRef>
        <a:effectRef xmlns:a="http://schemas.openxmlformats.org/drawingml/2006/main" idx="0">
          <a:scrgbClr r="0" g="0" b="0"/>
        </a:effectRef>
        <a:fontRef xmlns:a="http://schemas.openxmlformats.org/drawingml/2006/main" idx="minor">
          <a:schemeClr val="tx1"/>
        </a:fontRef>
      </cdr:style>
      <cdr:txBody>
        <a:bodyPr xmlns:a="http://schemas.openxmlformats.org/drawingml/2006/main" wrap="none" rtlCol="0" anchor="t">
          <a:spAutoFit/>
        </a:bodyPr>
        <a:lstStyle xmlns:a="http://schemas.openxmlformats.org/drawingml/2006/main">
          <a:lvl1pPr marL="0" indent="0">
            <a:defRPr sz="1100">
              <a:solidFill>
                <a:sysClr val="windowText" lastClr="000000"/>
              </a:solidFill>
              <a:latin typeface="Calibri"/>
            </a:defRPr>
          </a:lvl1pPr>
          <a:lvl2pPr marL="457200" indent="0">
            <a:defRPr sz="1100">
              <a:solidFill>
                <a:sysClr val="windowText" lastClr="000000"/>
              </a:solidFill>
              <a:latin typeface="Calibri"/>
            </a:defRPr>
          </a:lvl2pPr>
          <a:lvl3pPr marL="914400" indent="0">
            <a:defRPr sz="1100">
              <a:solidFill>
                <a:sysClr val="windowText" lastClr="000000"/>
              </a:solidFill>
              <a:latin typeface="Calibri"/>
            </a:defRPr>
          </a:lvl3pPr>
          <a:lvl4pPr marL="1371600" indent="0">
            <a:defRPr sz="1100">
              <a:solidFill>
                <a:sysClr val="windowText" lastClr="000000"/>
              </a:solidFill>
              <a:latin typeface="Calibri"/>
            </a:defRPr>
          </a:lvl4pPr>
          <a:lvl5pPr marL="1828800" indent="0">
            <a:defRPr sz="1100">
              <a:solidFill>
                <a:sysClr val="windowText" lastClr="000000"/>
              </a:solidFill>
              <a:latin typeface="Calibri"/>
            </a:defRPr>
          </a:lvl5pPr>
          <a:lvl6pPr marL="2286000" indent="0">
            <a:defRPr sz="1100">
              <a:solidFill>
                <a:sysClr val="windowText" lastClr="000000"/>
              </a:solidFill>
              <a:latin typeface="Calibri"/>
            </a:defRPr>
          </a:lvl6pPr>
          <a:lvl7pPr marL="2743200" indent="0">
            <a:defRPr sz="1100">
              <a:solidFill>
                <a:sysClr val="windowText" lastClr="000000"/>
              </a:solidFill>
              <a:latin typeface="Calibri"/>
            </a:defRPr>
          </a:lvl7pPr>
          <a:lvl8pPr marL="3200400" indent="0">
            <a:defRPr sz="1100">
              <a:solidFill>
                <a:sysClr val="windowText" lastClr="000000"/>
              </a:solidFill>
              <a:latin typeface="Calibri"/>
            </a:defRPr>
          </a:lvl8pPr>
          <a:lvl9pPr marL="3657600" indent="0">
            <a:defRPr sz="1100">
              <a:solidFill>
                <a:sysClr val="windowText" lastClr="000000"/>
              </a:solidFill>
              <a:latin typeface="Calibri"/>
            </a:defRPr>
          </a:lvl9pPr>
        </a:lstStyle>
        <a:p xmlns:a="http://schemas.openxmlformats.org/drawingml/2006/main">
          <a:r>
            <a:rPr lang="en-US" sz="1100"/>
            <a:t>50 MHz</a:t>
          </a:r>
        </a:p>
      </cdr:txBody>
    </cdr:sp>
  </cdr:relSizeAnchor>
  <cdr:relSizeAnchor xmlns:cdr="http://schemas.openxmlformats.org/drawingml/2006/chartDrawing">
    <cdr:from>
      <cdr:x>0.34028</cdr:x>
      <cdr:y>0.64572</cdr:y>
    </cdr:from>
    <cdr:to>
      <cdr:x>0.4326</cdr:x>
      <cdr:y>0.70326</cdr:y>
    </cdr:to>
    <cdr:sp macro="" textlink="">
      <cdr:nvSpPr>
        <cdr:cNvPr id="4" name="TextBox 3"/>
        <cdr:cNvSpPr txBox="1"/>
      </cdr:nvSpPr>
      <cdr:spPr>
        <a:xfrm xmlns:a="http://schemas.openxmlformats.org/drawingml/2006/main">
          <a:off x="2605911" y="2624217"/>
          <a:ext cx="707018" cy="233842"/>
        </a:xfrm>
        <a:prstGeom xmlns:a="http://schemas.openxmlformats.org/drawingml/2006/main" prst="rect">
          <a:avLst/>
        </a:prstGeom>
        <a:noFill xmlns:a="http://schemas.openxmlformats.org/drawingml/2006/main"/>
        <a:ln xmlns:a="http://schemas.openxmlformats.org/drawingml/2006/main">
          <a:noFill/>
        </a:ln>
        <a:effectLst xmlns:a="http://schemas.openxmlformats.org/drawingml/2006/main"/>
      </cdr:spPr>
      <cdr:style>
        <a:lnRef xmlns:a="http://schemas.openxmlformats.org/drawingml/2006/main" idx="0">
          <a:scrgbClr r="0" g="0" b="0"/>
        </a:lnRef>
        <a:fillRef xmlns:a="http://schemas.openxmlformats.org/drawingml/2006/main" idx="0">
          <a:scrgbClr r="0" g="0" b="0"/>
        </a:fillRef>
        <a:effectRef xmlns:a="http://schemas.openxmlformats.org/drawingml/2006/main" idx="0">
          <a:scrgbClr r="0" g="0" b="0"/>
        </a:effectRef>
        <a:fontRef xmlns:a="http://schemas.openxmlformats.org/drawingml/2006/main" idx="minor">
          <a:schemeClr val="tx1"/>
        </a:fontRef>
      </cdr:style>
      <cdr:txBody>
        <a:bodyPr xmlns:a="http://schemas.openxmlformats.org/drawingml/2006/main" wrap="none" rtlCol="0" anchor="t">
          <a:spAutoFit/>
        </a:bodyPr>
        <a:lstStyle xmlns:a="http://schemas.openxmlformats.org/drawingml/2006/main">
          <a:lvl1pPr marL="0" indent="0">
            <a:defRPr sz="1100">
              <a:solidFill>
                <a:sysClr val="windowText" lastClr="000000"/>
              </a:solidFill>
              <a:latin typeface="Calibri"/>
            </a:defRPr>
          </a:lvl1pPr>
          <a:lvl2pPr marL="457200" indent="0">
            <a:defRPr sz="1100">
              <a:solidFill>
                <a:sysClr val="windowText" lastClr="000000"/>
              </a:solidFill>
              <a:latin typeface="Calibri"/>
            </a:defRPr>
          </a:lvl2pPr>
          <a:lvl3pPr marL="914400" indent="0">
            <a:defRPr sz="1100">
              <a:solidFill>
                <a:sysClr val="windowText" lastClr="000000"/>
              </a:solidFill>
              <a:latin typeface="Calibri"/>
            </a:defRPr>
          </a:lvl3pPr>
          <a:lvl4pPr marL="1371600" indent="0">
            <a:defRPr sz="1100">
              <a:solidFill>
                <a:sysClr val="windowText" lastClr="000000"/>
              </a:solidFill>
              <a:latin typeface="Calibri"/>
            </a:defRPr>
          </a:lvl4pPr>
          <a:lvl5pPr marL="1828800" indent="0">
            <a:defRPr sz="1100">
              <a:solidFill>
                <a:sysClr val="windowText" lastClr="000000"/>
              </a:solidFill>
              <a:latin typeface="Calibri"/>
            </a:defRPr>
          </a:lvl5pPr>
          <a:lvl6pPr marL="2286000" indent="0">
            <a:defRPr sz="1100">
              <a:solidFill>
                <a:sysClr val="windowText" lastClr="000000"/>
              </a:solidFill>
              <a:latin typeface="Calibri"/>
            </a:defRPr>
          </a:lvl6pPr>
          <a:lvl7pPr marL="2743200" indent="0">
            <a:defRPr sz="1100">
              <a:solidFill>
                <a:sysClr val="windowText" lastClr="000000"/>
              </a:solidFill>
              <a:latin typeface="Calibri"/>
            </a:defRPr>
          </a:lvl7pPr>
          <a:lvl8pPr marL="3200400" indent="0">
            <a:defRPr sz="1100">
              <a:solidFill>
                <a:sysClr val="windowText" lastClr="000000"/>
              </a:solidFill>
              <a:latin typeface="Calibri"/>
            </a:defRPr>
          </a:lvl8pPr>
          <a:lvl9pPr marL="3657600" indent="0">
            <a:defRPr sz="1100">
              <a:solidFill>
                <a:sysClr val="windowText" lastClr="000000"/>
              </a:solidFill>
              <a:latin typeface="Calibri"/>
            </a:defRPr>
          </a:lvl9pPr>
        </a:lstStyle>
        <a:p xmlns:a="http://schemas.openxmlformats.org/drawingml/2006/main">
          <a:r>
            <a:rPr lang="en-US" sz="1100"/>
            <a:t>66 MHz</a:t>
          </a:r>
        </a:p>
      </cdr:txBody>
    </cdr:sp>
  </cdr:relSizeAnchor>
  <cdr:relSizeAnchor xmlns:cdr="http://schemas.openxmlformats.org/drawingml/2006/chartDrawing">
    <cdr:from>
      <cdr:x>0.40707</cdr:x>
      <cdr:y>0.58138</cdr:y>
    </cdr:from>
    <cdr:to>
      <cdr:x>0.49786</cdr:x>
      <cdr:y>0.6399</cdr:y>
    </cdr:to>
    <cdr:sp macro="" textlink="">
      <cdr:nvSpPr>
        <cdr:cNvPr id="5" name="TextBox 4"/>
        <cdr:cNvSpPr txBox="1"/>
      </cdr:nvSpPr>
      <cdr:spPr>
        <a:xfrm xmlns:a="http://schemas.openxmlformats.org/drawingml/2006/main">
          <a:off x="3117383" y="2599001"/>
          <a:ext cx="695266" cy="261610"/>
        </a:xfrm>
        <a:prstGeom xmlns:a="http://schemas.openxmlformats.org/drawingml/2006/main" prst="rect">
          <a:avLst/>
        </a:prstGeom>
        <a:noFill xmlns:a="http://schemas.openxmlformats.org/drawingml/2006/main"/>
        <a:ln xmlns:a="http://schemas.openxmlformats.org/drawingml/2006/main">
          <a:noFill/>
        </a:ln>
        <a:effectLst xmlns:a="http://schemas.openxmlformats.org/drawingml/2006/main"/>
      </cdr:spPr>
      <cdr:style>
        <a:lnRef xmlns:a="http://schemas.openxmlformats.org/drawingml/2006/main" idx="0">
          <a:scrgbClr r="0" g="0" b="0"/>
        </a:lnRef>
        <a:fillRef xmlns:a="http://schemas.openxmlformats.org/drawingml/2006/main" idx="0">
          <a:scrgbClr r="0" g="0" b="0"/>
        </a:fillRef>
        <a:effectRef xmlns:a="http://schemas.openxmlformats.org/drawingml/2006/main" idx="0">
          <a:scrgbClr r="0" g="0" b="0"/>
        </a:effectRef>
        <a:fontRef xmlns:a="http://schemas.openxmlformats.org/drawingml/2006/main" idx="minor">
          <a:schemeClr val="tx1"/>
        </a:fontRef>
      </cdr:style>
      <cdr:txBody>
        <a:bodyPr xmlns:a="http://schemas.openxmlformats.org/drawingml/2006/main" wrap="none" rtlCol="0" anchor="t">
          <a:spAutoFit/>
        </a:bodyPr>
        <a:lstStyle xmlns:a="http://schemas.openxmlformats.org/drawingml/2006/main">
          <a:lvl1pPr marL="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100">
              <a:latin typeface="Calibri"/>
              <a:cs typeface="Calibri"/>
            </a:rPr>
            <a:t>200 MHz</a:t>
          </a:r>
        </a:p>
      </cdr:txBody>
    </cdr:sp>
  </cdr:relSizeAnchor>
  <cdr:relSizeAnchor xmlns:cdr="http://schemas.openxmlformats.org/drawingml/2006/chartDrawing">
    <cdr:from>
      <cdr:x>0.47501</cdr:x>
      <cdr:y>0.56372</cdr:y>
    </cdr:from>
    <cdr:to>
      <cdr:x>0.57792</cdr:x>
      <cdr:y>0.62126</cdr:y>
    </cdr:to>
    <cdr:sp macro="" textlink="">
      <cdr:nvSpPr>
        <cdr:cNvPr id="6" name="TextBox 5"/>
        <cdr:cNvSpPr txBox="1"/>
      </cdr:nvSpPr>
      <cdr:spPr>
        <a:xfrm xmlns:a="http://schemas.openxmlformats.org/drawingml/2006/main">
          <a:off x="3637691" y="2290966"/>
          <a:ext cx="788055" cy="233842"/>
        </a:xfrm>
        <a:prstGeom xmlns:a="http://schemas.openxmlformats.org/drawingml/2006/main" prst="rect">
          <a:avLst/>
        </a:prstGeom>
        <a:noFill xmlns:a="http://schemas.openxmlformats.org/drawingml/2006/main"/>
        <a:ln xmlns:a="http://schemas.openxmlformats.org/drawingml/2006/main">
          <a:noFill/>
        </a:ln>
        <a:effectLst xmlns:a="http://schemas.openxmlformats.org/drawingml/2006/main"/>
      </cdr:spPr>
      <cdr:style>
        <a:lnRef xmlns:a="http://schemas.openxmlformats.org/drawingml/2006/main" idx="0">
          <a:scrgbClr r="0" g="0" b="0"/>
        </a:lnRef>
        <a:fillRef xmlns:a="http://schemas.openxmlformats.org/drawingml/2006/main" idx="0">
          <a:scrgbClr r="0" g="0" b="0"/>
        </a:fillRef>
        <a:effectRef xmlns:a="http://schemas.openxmlformats.org/drawingml/2006/main" idx="0">
          <a:scrgbClr r="0" g="0" b="0"/>
        </a:effectRef>
        <a:fontRef xmlns:a="http://schemas.openxmlformats.org/drawingml/2006/main" idx="minor">
          <a:schemeClr val="tx1"/>
        </a:fontRef>
      </cdr:style>
      <cdr:txBody>
        <a:bodyPr xmlns:a="http://schemas.openxmlformats.org/drawingml/2006/main" wrap="none" rtlCol="0" anchor="t">
          <a:spAutoFit/>
        </a:bodyPr>
        <a:lstStyle xmlns:a="http://schemas.openxmlformats.org/drawingml/2006/main">
          <a:lvl1pPr marL="0" indent="0">
            <a:defRPr sz="1100">
              <a:solidFill>
                <a:sysClr val="windowText" lastClr="000000"/>
              </a:solidFill>
              <a:latin typeface="Calibri"/>
            </a:defRPr>
          </a:lvl1pPr>
          <a:lvl2pPr marL="457200" indent="0">
            <a:defRPr sz="1100">
              <a:solidFill>
                <a:sysClr val="windowText" lastClr="000000"/>
              </a:solidFill>
              <a:latin typeface="Calibri"/>
            </a:defRPr>
          </a:lvl2pPr>
          <a:lvl3pPr marL="914400" indent="0">
            <a:defRPr sz="1100">
              <a:solidFill>
                <a:sysClr val="windowText" lastClr="000000"/>
              </a:solidFill>
              <a:latin typeface="Calibri"/>
            </a:defRPr>
          </a:lvl3pPr>
          <a:lvl4pPr marL="1371600" indent="0">
            <a:defRPr sz="1100">
              <a:solidFill>
                <a:sysClr val="windowText" lastClr="000000"/>
              </a:solidFill>
              <a:latin typeface="Calibri"/>
            </a:defRPr>
          </a:lvl4pPr>
          <a:lvl5pPr marL="1828800" indent="0">
            <a:defRPr sz="1100">
              <a:solidFill>
                <a:sysClr val="windowText" lastClr="000000"/>
              </a:solidFill>
              <a:latin typeface="Calibri"/>
            </a:defRPr>
          </a:lvl5pPr>
          <a:lvl6pPr marL="2286000" indent="0">
            <a:defRPr sz="1100">
              <a:solidFill>
                <a:sysClr val="windowText" lastClr="000000"/>
              </a:solidFill>
              <a:latin typeface="Calibri"/>
            </a:defRPr>
          </a:lvl6pPr>
          <a:lvl7pPr marL="2743200" indent="0">
            <a:defRPr sz="1100">
              <a:solidFill>
                <a:sysClr val="windowText" lastClr="000000"/>
              </a:solidFill>
              <a:latin typeface="Calibri"/>
            </a:defRPr>
          </a:lvl7pPr>
          <a:lvl8pPr marL="3200400" indent="0">
            <a:defRPr sz="1100">
              <a:solidFill>
                <a:sysClr val="windowText" lastClr="000000"/>
              </a:solidFill>
              <a:latin typeface="Calibri"/>
            </a:defRPr>
          </a:lvl8pPr>
          <a:lvl9pPr marL="3657600" indent="0">
            <a:defRPr sz="1100">
              <a:solidFill>
                <a:sysClr val="windowText" lastClr="000000"/>
              </a:solidFill>
              <a:latin typeface="Calibri"/>
            </a:defRPr>
          </a:lvl9pPr>
        </a:lstStyle>
        <a:p xmlns:a="http://schemas.openxmlformats.org/drawingml/2006/main">
          <a:r>
            <a:rPr lang="en-US" sz="1100"/>
            <a:t>300 MHz</a:t>
          </a:r>
        </a:p>
      </cdr:txBody>
    </cdr:sp>
  </cdr:relSizeAnchor>
  <cdr:relSizeAnchor xmlns:cdr="http://schemas.openxmlformats.org/drawingml/2006/chartDrawing">
    <cdr:from>
      <cdr:x>0.55037</cdr:x>
      <cdr:y>0.50596</cdr:y>
    </cdr:from>
    <cdr:to>
      <cdr:x>0.65327</cdr:x>
      <cdr:y>0.5635</cdr:y>
    </cdr:to>
    <cdr:sp macro="" textlink="">
      <cdr:nvSpPr>
        <cdr:cNvPr id="7" name="TextBox 6"/>
        <cdr:cNvSpPr txBox="1"/>
      </cdr:nvSpPr>
      <cdr:spPr>
        <a:xfrm xmlns:a="http://schemas.openxmlformats.org/drawingml/2006/main">
          <a:off x="4214753" y="2056229"/>
          <a:ext cx="788055" cy="233842"/>
        </a:xfrm>
        <a:prstGeom xmlns:a="http://schemas.openxmlformats.org/drawingml/2006/main" prst="rect">
          <a:avLst/>
        </a:prstGeom>
        <a:noFill xmlns:a="http://schemas.openxmlformats.org/drawingml/2006/main"/>
        <a:ln xmlns:a="http://schemas.openxmlformats.org/drawingml/2006/main">
          <a:noFill/>
        </a:ln>
        <a:effectLst xmlns:a="http://schemas.openxmlformats.org/drawingml/2006/main"/>
      </cdr:spPr>
      <cdr:style>
        <a:lnRef xmlns:a="http://schemas.openxmlformats.org/drawingml/2006/main" idx="0">
          <a:scrgbClr r="0" g="0" b="0"/>
        </a:lnRef>
        <a:fillRef xmlns:a="http://schemas.openxmlformats.org/drawingml/2006/main" idx="0">
          <a:scrgbClr r="0" g="0" b="0"/>
        </a:fillRef>
        <a:effectRef xmlns:a="http://schemas.openxmlformats.org/drawingml/2006/main" idx="0">
          <a:scrgbClr r="0" g="0" b="0"/>
        </a:effectRef>
        <a:fontRef xmlns:a="http://schemas.openxmlformats.org/drawingml/2006/main" idx="minor">
          <a:schemeClr val="tx1"/>
        </a:fontRef>
      </cdr:style>
      <cdr:txBody>
        <a:bodyPr xmlns:a="http://schemas.openxmlformats.org/drawingml/2006/main" wrap="none" rtlCol="0" anchor="t">
          <a:spAutoFit/>
        </a:bodyPr>
        <a:lstStyle xmlns:a="http://schemas.openxmlformats.org/drawingml/2006/main">
          <a:lvl1pPr marL="0" indent="0">
            <a:defRPr sz="1100">
              <a:solidFill>
                <a:sysClr val="windowText" lastClr="000000"/>
              </a:solidFill>
              <a:latin typeface="Calibri"/>
            </a:defRPr>
          </a:lvl1pPr>
          <a:lvl2pPr marL="457200" indent="0">
            <a:defRPr sz="1100">
              <a:solidFill>
                <a:sysClr val="windowText" lastClr="000000"/>
              </a:solidFill>
              <a:latin typeface="Calibri"/>
            </a:defRPr>
          </a:lvl2pPr>
          <a:lvl3pPr marL="914400" indent="0">
            <a:defRPr sz="1100">
              <a:solidFill>
                <a:sysClr val="windowText" lastClr="000000"/>
              </a:solidFill>
              <a:latin typeface="Calibri"/>
            </a:defRPr>
          </a:lvl3pPr>
          <a:lvl4pPr marL="1371600" indent="0">
            <a:defRPr sz="1100">
              <a:solidFill>
                <a:sysClr val="windowText" lastClr="000000"/>
              </a:solidFill>
              <a:latin typeface="Calibri"/>
            </a:defRPr>
          </a:lvl4pPr>
          <a:lvl5pPr marL="1828800" indent="0">
            <a:defRPr sz="1100">
              <a:solidFill>
                <a:sysClr val="windowText" lastClr="000000"/>
              </a:solidFill>
              <a:latin typeface="Calibri"/>
            </a:defRPr>
          </a:lvl5pPr>
          <a:lvl6pPr marL="2286000" indent="0">
            <a:defRPr sz="1100">
              <a:solidFill>
                <a:sysClr val="windowText" lastClr="000000"/>
              </a:solidFill>
              <a:latin typeface="Calibri"/>
            </a:defRPr>
          </a:lvl6pPr>
          <a:lvl7pPr marL="2743200" indent="0">
            <a:defRPr sz="1100">
              <a:solidFill>
                <a:sysClr val="windowText" lastClr="000000"/>
              </a:solidFill>
              <a:latin typeface="Calibri"/>
            </a:defRPr>
          </a:lvl7pPr>
          <a:lvl8pPr marL="3200400" indent="0">
            <a:defRPr sz="1100">
              <a:solidFill>
                <a:sysClr val="windowText" lastClr="000000"/>
              </a:solidFill>
              <a:latin typeface="Calibri"/>
            </a:defRPr>
          </a:lvl8pPr>
          <a:lvl9pPr marL="3657600" indent="0">
            <a:defRPr sz="1100">
              <a:solidFill>
                <a:sysClr val="windowText" lastClr="000000"/>
              </a:solidFill>
              <a:latin typeface="Calibri"/>
            </a:defRPr>
          </a:lvl9pPr>
        </a:lstStyle>
        <a:p xmlns:a="http://schemas.openxmlformats.org/drawingml/2006/main">
          <a:r>
            <a:rPr lang="en-US" sz="1100"/>
            <a:t>733 MHz</a:t>
          </a:r>
        </a:p>
      </cdr:txBody>
    </cdr:sp>
  </cdr:relSizeAnchor>
  <cdr:relSizeAnchor xmlns:cdr="http://schemas.openxmlformats.org/drawingml/2006/chartDrawing">
    <cdr:from>
      <cdr:x>0.60935</cdr:x>
      <cdr:y>0.44408</cdr:y>
    </cdr:from>
    <cdr:to>
      <cdr:x>0.70948</cdr:x>
      <cdr:y>0.50845</cdr:y>
    </cdr:to>
    <cdr:sp macro="" textlink="">
      <cdr:nvSpPr>
        <cdr:cNvPr id="8" name="TextBox 7"/>
        <cdr:cNvSpPr txBox="1"/>
      </cdr:nvSpPr>
      <cdr:spPr>
        <a:xfrm xmlns:a="http://schemas.openxmlformats.org/drawingml/2006/main">
          <a:off x="4666486" y="1804748"/>
          <a:ext cx="766763" cy="261610"/>
        </a:xfrm>
        <a:prstGeom xmlns:a="http://schemas.openxmlformats.org/drawingml/2006/main" prst="rect">
          <a:avLst/>
        </a:prstGeom>
        <a:noFill xmlns:a="http://schemas.openxmlformats.org/drawingml/2006/main"/>
        <a:ln xmlns:a="http://schemas.openxmlformats.org/drawingml/2006/main">
          <a:noFill/>
        </a:ln>
        <a:effectLst xmlns:a="http://schemas.openxmlformats.org/drawingml/2006/main"/>
      </cdr:spPr>
      <cdr:style>
        <a:lnRef xmlns:a="http://schemas.openxmlformats.org/drawingml/2006/main" idx="0">
          <a:scrgbClr r="0" g="0" b="0"/>
        </a:lnRef>
        <a:fillRef xmlns:a="http://schemas.openxmlformats.org/drawingml/2006/main" idx="0">
          <a:scrgbClr r="0" g="0" b="0"/>
        </a:fillRef>
        <a:effectRef xmlns:a="http://schemas.openxmlformats.org/drawingml/2006/main" idx="0">
          <a:scrgbClr r="0" g="0" b="0"/>
        </a:effectRef>
        <a:fontRef xmlns:a="http://schemas.openxmlformats.org/drawingml/2006/main" idx="minor">
          <a:schemeClr val="tx1"/>
        </a:fontRef>
      </cdr:style>
      <cdr:txBody>
        <a:bodyPr xmlns:a="http://schemas.openxmlformats.org/drawingml/2006/main" wrap="none" rtlCol="0" anchor="t">
          <a:spAutoFit/>
        </a:bodyPr>
        <a:lstStyle xmlns:a="http://schemas.openxmlformats.org/drawingml/2006/main">
          <a:lvl1pPr marL="0" indent="0">
            <a:defRPr sz="1100">
              <a:solidFill>
                <a:sysClr val="windowText" lastClr="000000"/>
              </a:solidFill>
              <a:latin typeface="Calibri"/>
            </a:defRPr>
          </a:lvl1pPr>
          <a:lvl2pPr marL="457200" indent="0">
            <a:defRPr sz="1100">
              <a:solidFill>
                <a:sysClr val="windowText" lastClr="000000"/>
              </a:solidFill>
              <a:latin typeface="Calibri"/>
            </a:defRPr>
          </a:lvl2pPr>
          <a:lvl3pPr marL="914400" indent="0">
            <a:defRPr sz="1100">
              <a:solidFill>
                <a:sysClr val="windowText" lastClr="000000"/>
              </a:solidFill>
              <a:latin typeface="Calibri"/>
            </a:defRPr>
          </a:lvl3pPr>
          <a:lvl4pPr marL="1371600" indent="0">
            <a:defRPr sz="1100">
              <a:solidFill>
                <a:sysClr val="windowText" lastClr="000000"/>
              </a:solidFill>
              <a:latin typeface="Calibri"/>
            </a:defRPr>
          </a:lvl4pPr>
          <a:lvl5pPr marL="1828800" indent="0">
            <a:defRPr sz="1100">
              <a:solidFill>
                <a:sysClr val="windowText" lastClr="000000"/>
              </a:solidFill>
              <a:latin typeface="Calibri"/>
            </a:defRPr>
          </a:lvl5pPr>
          <a:lvl6pPr marL="2286000" indent="0">
            <a:defRPr sz="1100">
              <a:solidFill>
                <a:sysClr val="windowText" lastClr="000000"/>
              </a:solidFill>
              <a:latin typeface="Calibri"/>
            </a:defRPr>
          </a:lvl6pPr>
          <a:lvl7pPr marL="2743200" indent="0">
            <a:defRPr sz="1100">
              <a:solidFill>
                <a:sysClr val="windowText" lastClr="000000"/>
              </a:solidFill>
              <a:latin typeface="Calibri"/>
            </a:defRPr>
          </a:lvl7pPr>
          <a:lvl8pPr marL="3200400" indent="0">
            <a:defRPr sz="1100">
              <a:solidFill>
                <a:sysClr val="windowText" lastClr="000000"/>
              </a:solidFill>
              <a:latin typeface="Calibri"/>
            </a:defRPr>
          </a:lvl8pPr>
          <a:lvl9pPr marL="3657600" indent="0">
            <a:defRPr sz="1100">
              <a:solidFill>
                <a:sysClr val="windowText" lastClr="000000"/>
              </a:solidFill>
              <a:latin typeface="Calibri"/>
            </a:defRPr>
          </a:lvl9pPr>
        </a:lstStyle>
        <a:p xmlns:a="http://schemas.openxmlformats.org/drawingml/2006/main">
          <a:r>
            <a:rPr lang="en-US" sz="1100"/>
            <a:t>2000 MHz</a:t>
          </a:r>
        </a:p>
      </cdr:txBody>
    </cdr:sp>
  </cdr:relSizeAnchor>
  <cdr:relSizeAnchor xmlns:cdr="http://schemas.openxmlformats.org/drawingml/2006/chartDrawing">
    <cdr:from>
      <cdr:x>0.66757</cdr:x>
      <cdr:y>0.39035</cdr:y>
    </cdr:from>
    <cdr:to>
      <cdr:x>0.73556</cdr:x>
      <cdr:y>0.44887</cdr:y>
    </cdr:to>
    <cdr:sp macro="" textlink="">
      <cdr:nvSpPr>
        <cdr:cNvPr id="9" name="TextBox 8"/>
        <cdr:cNvSpPr txBox="1"/>
      </cdr:nvSpPr>
      <cdr:spPr>
        <a:xfrm xmlns:a="http://schemas.openxmlformats.org/drawingml/2006/main">
          <a:off x="5112318" y="1745021"/>
          <a:ext cx="520658" cy="261610"/>
        </a:xfrm>
        <a:prstGeom xmlns:a="http://schemas.openxmlformats.org/drawingml/2006/main" prst="rect">
          <a:avLst/>
        </a:prstGeom>
        <a:noFill xmlns:a="http://schemas.openxmlformats.org/drawingml/2006/main"/>
        <a:ln xmlns:a="http://schemas.openxmlformats.org/drawingml/2006/main">
          <a:noFill/>
        </a:ln>
        <a:effectLst xmlns:a="http://schemas.openxmlformats.org/drawingml/2006/main"/>
      </cdr:spPr>
      <cdr:style>
        <a:lnRef xmlns:a="http://schemas.openxmlformats.org/drawingml/2006/main" idx="0">
          <a:scrgbClr r="0" g="0" b="0"/>
        </a:lnRef>
        <a:fillRef xmlns:a="http://schemas.openxmlformats.org/drawingml/2006/main" idx="0">
          <a:scrgbClr r="0" g="0" b="0"/>
        </a:fillRef>
        <a:effectRef xmlns:a="http://schemas.openxmlformats.org/drawingml/2006/main" idx="0">
          <a:scrgbClr r="0" g="0" b="0"/>
        </a:effectRef>
        <a:fontRef xmlns:a="http://schemas.openxmlformats.org/drawingml/2006/main" idx="minor">
          <a:schemeClr val="tx1"/>
        </a:fontRef>
      </cdr:style>
      <cdr:txBody>
        <a:bodyPr xmlns:a="http://schemas.openxmlformats.org/drawingml/2006/main" wrap="none" rtlCol="0" anchor="t">
          <a:spAutoFit/>
        </a:bodyPr>
        <a:lstStyle xmlns:a="http://schemas.openxmlformats.org/drawingml/2006/main">
          <a:lvl1pPr marL="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100">
              <a:latin typeface="Calibri"/>
              <a:cs typeface="Calibri"/>
            </a:rPr>
            <a:t>3 GHz</a:t>
          </a:r>
        </a:p>
      </cdr:txBody>
    </cdr:sp>
  </cdr:relSizeAnchor>
  <cdr:relSizeAnchor xmlns:cdr="http://schemas.openxmlformats.org/drawingml/2006/chartDrawing">
    <cdr:from>
      <cdr:x>0.74182</cdr:x>
      <cdr:y>0.39674</cdr:y>
    </cdr:from>
    <cdr:to>
      <cdr:x>0.83473</cdr:x>
      <cdr:y>0.45428</cdr:y>
    </cdr:to>
    <cdr:sp macro="" textlink="">
      <cdr:nvSpPr>
        <cdr:cNvPr id="10" name="TextBox 9"/>
        <cdr:cNvSpPr txBox="1"/>
      </cdr:nvSpPr>
      <cdr:spPr>
        <a:xfrm xmlns:a="http://schemas.openxmlformats.org/drawingml/2006/main">
          <a:off x="5680934" y="1612332"/>
          <a:ext cx="711546" cy="233842"/>
        </a:xfrm>
        <a:prstGeom xmlns:a="http://schemas.openxmlformats.org/drawingml/2006/main" prst="rect">
          <a:avLst/>
        </a:prstGeom>
        <a:noFill xmlns:a="http://schemas.openxmlformats.org/drawingml/2006/main"/>
        <a:ln xmlns:a="http://schemas.openxmlformats.org/drawingml/2006/main">
          <a:noFill/>
        </a:ln>
        <a:effectLst xmlns:a="http://schemas.openxmlformats.org/drawingml/2006/main"/>
      </cdr:spPr>
      <cdr:style>
        <a:lnRef xmlns:a="http://schemas.openxmlformats.org/drawingml/2006/main" idx="0">
          <a:scrgbClr r="0" g="0" b="0"/>
        </a:lnRef>
        <a:fillRef xmlns:a="http://schemas.openxmlformats.org/drawingml/2006/main" idx="0">
          <a:scrgbClr r="0" g="0" b="0"/>
        </a:fillRef>
        <a:effectRef xmlns:a="http://schemas.openxmlformats.org/drawingml/2006/main" idx="0">
          <a:scrgbClr r="0" g="0" b="0"/>
        </a:effectRef>
        <a:fontRef xmlns:a="http://schemas.openxmlformats.org/drawingml/2006/main" idx="minor">
          <a:schemeClr val="tx1"/>
        </a:fontRef>
      </cdr:style>
      <cdr:txBody>
        <a:bodyPr xmlns:a="http://schemas.openxmlformats.org/drawingml/2006/main" wrap="none" rtlCol="0" anchor="t">
          <a:spAutoFit/>
        </a:bodyPr>
        <a:lstStyle xmlns:a="http://schemas.openxmlformats.org/drawingml/2006/main">
          <a:lvl1pPr marL="0" indent="0">
            <a:defRPr sz="1100">
              <a:solidFill>
                <a:sysClr val="windowText" lastClr="000000"/>
              </a:solidFill>
              <a:latin typeface="Calibri"/>
            </a:defRPr>
          </a:lvl1pPr>
          <a:lvl2pPr marL="457200" indent="0">
            <a:defRPr sz="1100">
              <a:solidFill>
                <a:sysClr val="windowText" lastClr="000000"/>
              </a:solidFill>
              <a:latin typeface="Calibri"/>
            </a:defRPr>
          </a:lvl2pPr>
          <a:lvl3pPr marL="914400" indent="0">
            <a:defRPr sz="1100">
              <a:solidFill>
                <a:sysClr val="windowText" lastClr="000000"/>
              </a:solidFill>
              <a:latin typeface="Calibri"/>
            </a:defRPr>
          </a:lvl3pPr>
          <a:lvl4pPr marL="1371600" indent="0">
            <a:defRPr sz="1100">
              <a:solidFill>
                <a:sysClr val="windowText" lastClr="000000"/>
              </a:solidFill>
              <a:latin typeface="Calibri"/>
            </a:defRPr>
          </a:lvl4pPr>
          <a:lvl5pPr marL="1828800" indent="0">
            <a:defRPr sz="1100">
              <a:solidFill>
                <a:sysClr val="windowText" lastClr="000000"/>
              </a:solidFill>
              <a:latin typeface="Calibri"/>
            </a:defRPr>
          </a:lvl5pPr>
          <a:lvl6pPr marL="2286000" indent="0">
            <a:defRPr sz="1100">
              <a:solidFill>
                <a:sysClr val="windowText" lastClr="000000"/>
              </a:solidFill>
              <a:latin typeface="Calibri"/>
            </a:defRPr>
          </a:lvl6pPr>
          <a:lvl7pPr marL="2743200" indent="0">
            <a:defRPr sz="1100">
              <a:solidFill>
                <a:sysClr val="windowText" lastClr="000000"/>
              </a:solidFill>
              <a:latin typeface="Calibri"/>
            </a:defRPr>
          </a:lvl7pPr>
          <a:lvl8pPr marL="3200400" indent="0">
            <a:defRPr sz="1100">
              <a:solidFill>
                <a:sysClr val="windowText" lastClr="000000"/>
              </a:solidFill>
              <a:latin typeface="Calibri"/>
            </a:defRPr>
          </a:lvl8pPr>
          <a:lvl9pPr marL="3657600" indent="0">
            <a:defRPr sz="1100">
              <a:solidFill>
                <a:sysClr val="windowText" lastClr="000000"/>
              </a:solidFill>
              <a:latin typeface="Calibri"/>
            </a:defRPr>
          </a:lvl9pPr>
        </a:lstStyle>
        <a:p xmlns:a="http://schemas.openxmlformats.org/drawingml/2006/main">
          <a:r>
            <a:rPr lang="en-US" sz="1100"/>
            <a:t>2.6 GHz</a:t>
          </a:r>
        </a:p>
      </cdr:txBody>
    </cdr:sp>
  </cdr:relSizeAnchor>
  <cdr:relSizeAnchor xmlns:cdr="http://schemas.openxmlformats.org/drawingml/2006/chartDrawing">
    <cdr:from>
      <cdr:x>0.82491</cdr:x>
      <cdr:y>0.39536</cdr:y>
    </cdr:from>
    <cdr:to>
      <cdr:x>0.91783</cdr:x>
      <cdr:y>0.4529</cdr:y>
    </cdr:to>
    <cdr:sp macro="" textlink="">
      <cdr:nvSpPr>
        <cdr:cNvPr id="12" name="TextBox 11"/>
        <cdr:cNvSpPr txBox="1"/>
      </cdr:nvSpPr>
      <cdr:spPr>
        <a:xfrm xmlns:a="http://schemas.openxmlformats.org/drawingml/2006/main">
          <a:off x="6317271" y="1606763"/>
          <a:ext cx="711546" cy="233841"/>
        </a:xfrm>
        <a:prstGeom xmlns:a="http://schemas.openxmlformats.org/drawingml/2006/main" prst="rect">
          <a:avLst/>
        </a:prstGeom>
        <a:noFill xmlns:a="http://schemas.openxmlformats.org/drawingml/2006/main"/>
        <a:ln xmlns:a="http://schemas.openxmlformats.org/drawingml/2006/main">
          <a:noFill/>
        </a:ln>
        <a:effectLst xmlns:a="http://schemas.openxmlformats.org/drawingml/2006/main"/>
      </cdr:spPr>
      <cdr:style>
        <a:lnRef xmlns:a="http://schemas.openxmlformats.org/drawingml/2006/main" idx="0">
          <a:scrgbClr r="0" g="0" b="0"/>
        </a:lnRef>
        <a:fillRef xmlns:a="http://schemas.openxmlformats.org/drawingml/2006/main" idx="0">
          <a:scrgbClr r="0" g="0" b="0"/>
        </a:fillRef>
        <a:effectRef xmlns:a="http://schemas.openxmlformats.org/drawingml/2006/main" idx="0">
          <a:scrgbClr r="0" g="0" b="0"/>
        </a:effectRef>
        <a:fontRef xmlns:a="http://schemas.openxmlformats.org/drawingml/2006/main" idx="minor">
          <a:schemeClr val="tx1"/>
        </a:fontRef>
      </cdr:style>
      <cdr:txBody>
        <a:bodyPr xmlns:a="http://schemas.openxmlformats.org/drawingml/2006/main" wrap="none" rtlCol="0" anchor="t">
          <a:spAutoFit/>
        </a:bodyPr>
        <a:lstStyle xmlns:a="http://schemas.openxmlformats.org/drawingml/2006/main">
          <a:lvl1pPr marL="0" indent="0">
            <a:defRPr sz="1100">
              <a:solidFill>
                <a:sysClr val="windowText" lastClr="000000"/>
              </a:solidFill>
              <a:latin typeface="Calibri"/>
            </a:defRPr>
          </a:lvl1pPr>
          <a:lvl2pPr marL="457200" indent="0">
            <a:defRPr sz="1100">
              <a:solidFill>
                <a:sysClr val="windowText" lastClr="000000"/>
              </a:solidFill>
              <a:latin typeface="Calibri"/>
            </a:defRPr>
          </a:lvl2pPr>
          <a:lvl3pPr marL="914400" indent="0">
            <a:defRPr sz="1100">
              <a:solidFill>
                <a:sysClr val="windowText" lastClr="000000"/>
              </a:solidFill>
              <a:latin typeface="Calibri"/>
            </a:defRPr>
          </a:lvl3pPr>
          <a:lvl4pPr marL="1371600" indent="0">
            <a:defRPr sz="1100">
              <a:solidFill>
                <a:sysClr val="windowText" lastClr="000000"/>
              </a:solidFill>
              <a:latin typeface="Calibri"/>
            </a:defRPr>
          </a:lvl4pPr>
          <a:lvl5pPr marL="1828800" indent="0">
            <a:defRPr sz="1100">
              <a:solidFill>
                <a:sysClr val="windowText" lastClr="000000"/>
              </a:solidFill>
              <a:latin typeface="Calibri"/>
            </a:defRPr>
          </a:lvl5pPr>
          <a:lvl6pPr marL="2286000" indent="0">
            <a:defRPr sz="1100">
              <a:solidFill>
                <a:sysClr val="windowText" lastClr="000000"/>
              </a:solidFill>
              <a:latin typeface="Calibri"/>
            </a:defRPr>
          </a:lvl6pPr>
          <a:lvl7pPr marL="2743200" indent="0">
            <a:defRPr sz="1100">
              <a:solidFill>
                <a:sysClr val="windowText" lastClr="000000"/>
              </a:solidFill>
              <a:latin typeface="Calibri"/>
            </a:defRPr>
          </a:lvl7pPr>
          <a:lvl8pPr marL="3200400" indent="0">
            <a:defRPr sz="1100">
              <a:solidFill>
                <a:sysClr val="windowText" lastClr="000000"/>
              </a:solidFill>
              <a:latin typeface="Calibri"/>
            </a:defRPr>
          </a:lvl8pPr>
          <a:lvl9pPr marL="3657600" indent="0">
            <a:defRPr sz="1100">
              <a:solidFill>
                <a:sysClr val="windowText" lastClr="000000"/>
              </a:solidFill>
              <a:latin typeface="Calibri"/>
            </a:defRPr>
          </a:lvl9pPr>
        </a:lstStyle>
        <a:p xmlns:a="http://schemas.openxmlformats.org/drawingml/2006/main">
          <a:r>
            <a:rPr lang="en-US" sz="1100"/>
            <a:t>3.3 GHz</a:t>
          </a:r>
        </a:p>
      </cdr:txBody>
    </cdr:sp>
  </cdr:relSizeAnchor>
  <cdr:relSizeAnchor xmlns:cdr="http://schemas.openxmlformats.org/drawingml/2006/chartDrawing">
    <cdr:from>
      <cdr:x>0.8965</cdr:x>
      <cdr:y>0.41705</cdr:y>
    </cdr:from>
    <cdr:to>
      <cdr:x>0.98781</cdr:x>
      <cdr:y>0.47557</cdr:y>
    </cdr:to>
    <cdr:sp macro="" textlink="">
      <cdr:nvSpPr>
        <cdr:cNvPr id="13" name="TextBox 12"/>
        <cdr:cNvSpPr txBox="1"/>
      </cdr:nvSpPr>
      <cdr:spPr>
        <a:xfrm xmlns:a="http://schemas.openxmlformats.org/drawingml/2006/main">
          <a:off x="6865487" y="1864380"/>
          <a:ext cx="699261" cy="261610"/>
        </a:xfrm>
        <a:prstGeom xmlns:a="http://schemas.openxmlformats.org/drawingml/2006/main" prst="rect">
          <a:avLst/>
        </a:prstGeom>
        <a:noFill xmlns:a="http://schemas.openxmlformats.org/drawingml/2006/main"/>
        <a:ln xmlns:a="http://schemas.openxmlformats.org/drawingml/2006/main">
          <a:noFill/>
        </a:ln>
        <a:effectLst xmlns:a="http://schemas.openxmlformats.org/drawingml/2006/main"/>
      </cdr:spPr>
      <cdr:style>
        <a:lnRef xmlns:a="http://schemas.openxmlformats.org/drawingml/2006/main" idx="0">
          <a:scrgbClr r="0" g="0" b="0"/>
        </a:lnRef>
        <a:fillRef xmlns:a="http://schemas.openxmlformats.org/drawingml/2006/main" idx="0">
          <a:scrgbClr r="0" g="0" b="0"/>
        </a:fillRef>
        <a:effectRef xmlns:a="http://schemas.openxmlformats.org/drawingml/2006/main" idx="0">
          <a:scrgbClr r="0" g="0" b="0"/>
        </a:effectRef>
        <a:fontRef xmlns:a="http://schemas.openxmlformats.org/drawingml/2006/main" idx="minor">
          <a:schemeClr val="tx1"/>
        </a:fontRef>
      </cdr:style>
      <cdr:txBody>
        <a:bodyPr xmlns:a="http://schemas.openxmlformats.org/drawingml/2006/main" wrap="none" rtlCol="0" anchor="t">
          <a:spAutoFit/>
        </a:bodyPr>
        <a:lstStyle xmlns:a="http://schemas.openxmlformats.org/drawingml/2006/main">
          <a:lvl1pPr marL="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100" dirty="0">
              <a:latin typeface="Calibri"/>
              <a:cs typeface="Calibri"/>
            </a:rPr>
            <a:t>2.93 GHz</a:t>
          </a:r>
        </a:p>
      </cdr:txBody>
    </cdr:sp>
  </cdr:relSizeAnchor>
  <cdr:relSizeAnchor xmlns:cdr="http://schemas.openxmlformats.org/drawingml/2006/chartDrawing">
    <cdr:from>
      <cdr:x>0.20067</cdr:x>
      <cdr:y>0.49432</cdr:y>
    </cdr:from>
    <cdr:to>
      <cdr:x>0.33831</cdr:x>
      <cdr:y>0.60034</cdr:y>
    </cdr:to>
    <cdr:sp macro="" textlink="">
      <cdr:nvSpPr>
        <cdr:cNvPr id="15" name="TextBox 14"/>
        <cdr:cNvSpPr txBox="1"/>
      </cdr:nvSpPr>
      <cdr:spPr>
        <a:xfrm xmlns:a="http://schemas.openxmlformats.org/drawingml/2006/main">
          <a:off x="1536739" y="2209800"/>
          <a:ext cx="1054061" cy="473952"/>
        </a:xfrm>
        <a:prstGeom xmlns:a="http://schemas.openxmlformats.org/drawingml/2006/main" prst="rect">
          <a:avLst/>
        </a:prstGeom>
        <a:noFill xmlns:a="http://schemas.openxmlformats.org/drawingml/2006/main"/>
        <a:ln xmlns:a="http://schemas.openxmlformats.org/drawingml/2006/main">
          <a:noFill/>
        </a:ln>
        <a:effectLst xmlns:a="http://schemas.openxmlformats.org/drawingml/2006/main"/>
      </cdr:spPr>
      <cdr:style>
        <a:lnRef xmlns:a="http://schemas.openxmlformats.org/drawingml/2006/main" idx="0">
          <a:scrgbClr r="0" g="0" b="0"/>
        </a:lnRef>
        <a:fillRef xmlns:a="http://schemas.openxmlformats.org/drawingml/2006/main" idx="0">
          <a:scrgbClr r="0" g="0" b="0"/>
        </a:fillRef>
        <a:effectRef xmlns:a="http://schemas.openxmlformats.org/drawingml/2006/main" idx="0">
          <a:scrgbClr r="0" g="0" b="0"/>
        </a:effectRef>
        <a:fontRef xmlns:a="http://schemas.openxmlformats.org/drawingml/2006/main" idx="minor">
          <a:schemeClr val="tx1"/>
        </a:fontRef>
      </cdr:style>
      <cdr:txBody>
        <a:bodyPr xmlns:a="http://schemas.openxmlformats.org/drawingml/2006/main" wrap="square" rtlCol="0" anchor="t">
          <a:spAutoFit/>
        </a:bodyPr>
        <a:lstStyle xmlns:a="http://schemas.openxmlformats.org/drawingml/2006/main">
          <a:lvl1pPr marL="0" indent="0">
            <a:defRPr sz="1100">
              <a:solidFill>
                <a:sysClr val="windowText" lastClr="000000"/>
              </a:solidFill>
              <a:latin typeface="Calibri"/>
            </a:defRPr>
          </a:lvl1pPr>
          <a:lvl2pPr marL="457200" indent="0">
            <a:defRPr sz="1100">
              <a:solidFill>
                <a:sysClr val="windowText" lastClr="000000"/>
              </a:solidFill>
              <a:latin typeface="Calibri"/>
            </a:defRPr>
          </a:lvl2pPr>
          <a:lvl3pPr marL="914400" indent="0">
            <a:defRPr sz="1100">
              <a:solidFill>
                <a:sysClr val="windowText" lastClr="000000"/>
              </a:solidFill>
              <a:latin typeface="Calibri"/>
            </a:defRPr>
          </a:lvl3pPr>
          <a:lvl4pPr marL="1371600" indent="0">
            <a:defRPr sz="1100">
              <a:solidFill>
                <a:sysClr val="windowText" lastClr="000000"/>
              </a:solidFill>
              <a:latin typeface="Calibri"/>
            </a:defRPr>
          </a:lvl4pPr>
          <a:lvl5pPr marL="1828800" indent="0">
            <a:defRPr sz="1100">
              <a:solidFill>
                <a:sysClr val="windowText" lastClr="000000"/>
              </a:solidFill>
              <a:latin typeface="Calibri"/>
            </a:defRPr>
          </a:lvl5pPr>
          <a:lvl6pPr marL="2286000" indent="0">
            <a:defRPr sz="1100">
              <a:solidFill>
                <a:sysClr val="windowText" lastClr="000000"/>
              </a:solidFill>
              <a:latin typeface="Calibri"/>
            </a:defRPr>
          </a:lvl6pPr>
          <a:lvl7pPr marL="2743200" indent="0">
            <a:defRPr sz="1100">
              <a:solidFill>
                <a:sysClr val="windowText" lastClr="000000"/>
              </a:solidFill>
              <a:latin typeface="Calibri"/>
            </a:defRPr>
          </a:lvl7pPr>
          <a:lvl8pPr marL="3200400" indent="0">
            <a:defRPr sz="1100">
              <a:solidFill>
                <a:sysClr val="windowText" lastClr="000000"/>
              </a:solidFill>
              <a:latin typeface="Calibri"/>
            </a:defRPr>
          </a:lvl8pPr>
          <a:lvl9pPr marL="3657600" indent="0">
            <a:defRPr sz="1100">
              <a:solidFill>
                <a:sysClr val="windowText" lastClr="000000"/>
              </a:solidFill>
              <a:latin typeface="Calibri"/>
            </a:defRPr>
          </a:lvl9pPr>
        </a:lstStyle>
        <a:p xmlns:a="http://schemas.openxmlformats.org/drawingml/2006/main">
          <a:r>
            <a:rPr lang="en-US" sz="1100"/>
            <a:t>internal memory cache</a:t>
          </a:r>
        </a:p>
      </cdr:txBody>
    </cdr:sp>
  </cdr:relSizeAnchor>
  <cdr:relSizeAnchor xmlns:cdr="http://schemas.openxmlformats.org/drawingml/2006/chartDrawing">
    <cdr:from>
      <cdr:x>0.30763</cdr:x>
      <cdr:y>0.44906</cdr:y>
    </cdr:from>
    <cdr:to>
      <cdr:x>0.49751</cdr:x>
      <cdr:y>0.54545</cdr:y>
    </cdr:to>
    <cdr:sp macro="" textlink="">
      <cdr:nvSpPr>
        <cdr:cNvPr id="16" name="TextBox 15"/>
        <cdr:cNvSpPr txBox="1"/>
      </cdr:nvSpPr>
      <cdr:spPr>
        <a:xfrm xmlns:a="http://schemas.openxmlformats.org/drawingml/2006/main">
          <a:off x="2355880" y="2007498"/>
          <a:ext cx="1454120" cy="430902"/>
        </a:xfrm>
        <a:prstGeom xmlns:a="http://schemas.openxmlformats.org/drawingml/2006/main" prst="rect">
          <a:avLst/>
        </a:prstGeom>
        <a:noFill xmlns:a="http://schemas.openxmlformats.org/drawingml/2006/main"/>
        <a:ln xmlns:a="http://schemas.openxmlformats.org/drawingml/2006/main">
          <a:noFill/>
        </a:ln>
        <a:effectLst xmlns:a="http://schemas.openxmlformats.org/drawingml/2006/main"/>
      </cdr:spPr>
      <cdr:style>
        <a:lnRef xmlns:a="http://schemas.openxmlformats.org/drawingml/2006/main" idx="0">
          <a:scrgbClr r="0" g="0" b="0"/>
        </a:lnRef>
        <a:fillRef xmlns:a="http://schemas.openxmlformats.org/drawingml/2006/main" idx="0">
          <a:scrgbClr r="0" g="0" b="0"/>
        </a:fillRef>
        <a:effectRef xmlns:a="http://schemas.openxmlformats.org/drawingml/2006/main" idx="0">
          <a:scrgbClr r="0" g="0" b="0"/>
        </a:effectRef>
        <a:fontRef xmlns:a="http://schemas.openxmlformats.org/drawingml/2006/main" idx="minor">
          <a:schemeClr val="tx1"/>
        </a:fontRef>
      </cdr:style>
      <cdr:txBody>
        <a:bodyPr xmlns:a="http://schemas.openxmlformats.org/drawingml/2006/main" wrap="square" rtlCol="0" anchor="t">
          <a:spAutoFit/>
        </a:bodyPr>
        <a:lstStyle xmlns:a="http://schemas.openxmlformats.org/drawingml/2006/main">
          <a:lvl1pPr marL="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l"/>
          <a:r>
            <a:rPr lang="en-US" sz="1100">
              <a:latin typeface="Calibri"/>
              <a:cs typeface="Calibri"/>
            </a:rPr>
            <a:t>multiple</a:t>
          </a:r>
          <a:r>
            <a:rPr lang="en-US" sz="1100" baseline="0">
              <a:latin typeface="Calibri"/>
              <a:cs typeface="Calibri"/>
            </a:rPr>
            <a:t> instructions per cycle</a:t>
          </a:r>
          <a:endParaRPr lang="en-US" sz="1100">
            <a:latin typeface="Calibri"/>
            <a:cs typeface="Calibri"/>
          </a:endParaRPr>
        </a:p>
      </cdr:txBody>
    </cdr:sp>
  </cdr:relSizeAnchor>
  <cdr:relSizeAnchor xmlns:cdr="http://schemas.openxmlformats.org/drawingml/2006/chartDrawing">
    <cdr:from>
      <cdr:x>0.41542</cdr:x>
      <cdr:y>0.41719</cdr:y>
    </cdr:from>
    <cdr:to>
      <cdr:x>0.4265</cdr:x>
      <cdr:y>0.43844</cdr:y>
    </cdr:to>
    <cdr:sp macro="" textlink="">
      <cdr:nvSpPr>
        <cdr:cNvPr id="17" name="Rectangle 16"/>
        <cdr:cNvSpPr/>
      </cdr:nvSpPr>
      <cdr:spPr>
        <a:xfrm xmlns:a="http://schemas.openxmlformats.org/drawingml/2006/main">
          <a:off x="3181350" y="1695450"/>
          <a:ext cx="84834" cy="86356"/>
        </a:xfrm>
        <a:prstGeom xmlns:a="http://schemas.openxmlformats.org/drawingml/2006/main" prst="rect">
          <a:avLst/>
        </a:prstGeom>
        <a:noFill xmlns:a="http://schemas.openxmlformats.org/drawingml/2006/main"/>
        <a:ln xmlns:a="http://schemas.openxmlformats.org/drawingml/2006/main" w="22225" cap="flat" cmpd="sng" algn="ctr">
          <a:solidFill>
            <a:sysClr val="windowText" lastClr="000000"/>
          </a:solidFill>
          <a:prstDash val="solid"/>
        </a:ln>
        <a:effectLst xmlns:a="http://schemas.openxmlformats.org/drawingml/2006/main">
          <a:outerShdw blurRad="40000" dist="23000" dir="5400000" rotWithShape="0">
            <a:srgbClr val="000000">
              <a:alpha val="35000"/>
            </a:srgbClr>
          </a:outerShdw>
        </a:effectLst>
      </cdr:spPr>
      <cdr:style>
        <a:lnRef xmlns:a="http://schemas.openxmlformats.org/drawingml/2006/main" idx="1">
          <a:schemeClr val="accent1"/>
        </a:lnRef>
        <a:fillRef xmlns:a="http://schemas.openxmlformats.org/drawingml/2006/main" idx="3">
          <a:schemeClr val="accent1"/>
        </a:fillRef>
        <a:effectRef xmlns:a="http://schemas.openxmlformats.org/drawingml/2006/main" idx="2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wrap="square" rtlCol="0" anchor="ctr"/>
        <a:lstStyle xmlns:a="http://schemas.openxmlformats.org/drawingml/2006/main">
          <a:lvl1pPr marL="0" indent="0">
            <a:defRPr sz="1100">
              <a:solidFill>
                <a:sysClr val="window" lastClr="FFFFFF"/>
              </a:solidFill>
              <a:latin typeface="Calibri"/>
            </a:defRPr>
          </a:lvl1pPr>
          <a:lvl2pPr marL="457200" indent="0">
            <a:defRPr sz="1100">
              <a:solidFill>
                <a:sysClr val="window" lastClr="FFFFFF"/>
              </a:solidFill>
              <a:latin typeface="Calibri"/>
            </a:defRPr>
          </a:lvl2pPr>
          <a:lvl3pPr marL="914400" indent="0">
            <a:defRPr sz="1100">
              <a:solidFill>
                <a:sysClr val="window" lastClr="FFFFFF"/>
              </a:solidFill>
              <a:latin typeface="Calibri"/>
            </a:defRPr>
          </a:lvl3pPr>
          <a:lvl4pPr marL="1371600" indent="0">
            <a:defRPr sz="1100">
              <a:solidFill>
                <a:sysClr val="window" lastClr="FFFFFF"/>
              </a:solidFill>
              <a:latin typeface="Calibri"/>
            </a:defRPr>
          </a:lvl4pPr>
          <a:lvl5pPr marL="1828800" indent="0">
            <a:defRPr sz="1100">
              <a:solidFill>
                <a:sysClr val="window" lastClr="FFFFFF"/>
              </a:solidFill>
              <a:latin typeface="Calibri"/>
            </a:defRPr>
          </a:lvl5pPr>
          <a:lvl6pPr marL="2286000" indent="0">
            <a:defRPr sz="1100">
              <a:solidFill>
                <a:sysClr val="window" lastClr="FFFFFF"/>
              </a:solidFill>
              <a:latin typeface="Calibri"/>
            </a:defRPr>
          </a:lvl6pPr>
          <a:lvl7pPr marL="2743200" indent="0">
            <a:defRPr sz="1100">
              <a:solidFill>
                <a:sysClr val="window" lastClr="FFFFFF"/>
              </a:solidFill>
              <a:latin typeface="Calibri"/>
            </a:defRPr>
          </a:lvl7pPr>
          <a:lvl8pPr marL="3200400" indent="0">
            <a:defRPr sz="1100">
              <a:solidFill>
                <a:sysClr val="window" lastClr="FFFFFF"/>
              </a:solidFill>
              <a:latin typeface="Calibri"/>
            </a:defRPr>
          </a:lvl8pPr>
          <a:lvl9pPr marL="3657600" indent="0">
            <a:defRPr sz="1100">
              <a:solidFill>
                <a:sysClr val="window" lastClr="FFFFFF"/>
              </a:solidFill>
              <a:latin typeface="Calibri"/>
            </a:defRPr>
          </a:lvl9pPr>
        </a:lstStyle>
        <a:p xmlns:a="http://schemas.openxmlformats.org/drawingml/2006/main">
          <a:pPr algn="ctr"/>
          <a:endParaRPr lang="en-US" sz="1100"/>
        </a:p>
      </cdr:txBody>
    </cdr:sp>
  </cdr:relSizeAnchor>
  <cdr:relSizeAnchor xmlns:cdr="http://schemas.openxmlformats.org/drawingml/2006/chartDrawing">
    <cdr:from>
      <cdr:x>0.28772</cdr:x>
      <cdr:y>0.32012</cdr:y>
    </cdr:from>
    <cdr:to>
      <cdr:x>0.47761</cdr:x>
      <cdr:y>0.41306</cdr:y>
    </cdr:to>
    <cdr:sp macro="" textlink="">
      <cdr:nvSpPr>
        <cdr:cNvPr id="18" name="TextBox 17"/>
        <cdr:cNvSpPr txBox="1"/>
      </cdr:nvSpPr>
      <cdr:spPr>
        <a:xfrm xmlns:a="http://schemas.openxmlformats.org/drawingml/2006/main">
          <a:off x="2203389" y="1431048"/>
          <a:ext cx="1454196" cy="415498"/>
        </a:xfrm>
        <a:prstGeom xmlns:a="http://schemas.openxmlformats.org/drawingml/2006/main" prst="rect">
          <a:avLst/>
        </a:prstGeom>
        <a:noFill xmlns:a="http://schemas.openxmlformats.org/drawingml/2006/main"/>
        <a:ln xmlns:a="http://schemas.openxmlformats.org/drawingml/2006/main">
          <a:noFill/>
        </a:ln>
        <a:effectLst xmlns:a="http://schemas.openxmlformats.org/drawingml/2006/main"/>
      </cdr:spPr>
      <cdr:style>
        <a:lnRef xmlns:a="http://schemas.openxmlformats.org/drawingml/2006/main" idx="0">
          <a:scrgbClr r="0" g="0" b="0"/>
        </a:lnRef>
        <a:fillRef xmlns:a="http://schemas.openxmlformats.org/drawingml/2006/main" idx="0">
          <a:scrgbClr r="0" g="0" b="0"/>
        </a:fillRef>
        <a:effectRef xmlns:a="http://schemas.openxmlformats.org/drawingml/2006/main" idx="0">
          <a:scrgbClr r="0" g="0" b="0"/>
        </a:effectRef>
        <a:fontRef xmlns:a="http://schemas.openxmlformats.org/drawingml/2006/main" idx="minor">
          <a:schemeClr val="tx1"/>
        </a:fontRef>
      </cdr:style>
      <cdr:txBody>
        <a:bodyPr xmlns:a="http://schemas.openxmlformats.org/drawingml/2006/main" wrap="square" rtlCol="0" anchor="t">
          <a:spAutoFit/>
        </a:bodyPr>
        <a:lstStyle xmlns:a="http://schemas.openxmlformats.org/drawingml/2006/main">
          <a:lvl1pPr marL="0" indent="0">
            <a:defRPr sz="1100">
              <a:solidFill>
                <a:sysClr val="windowText" lastClr="000000"/>
              </a:solidFill>
              <a:latin typeface="Calibri"/>
            </a:defRPr>
          </a:lvl1pPr>
          <a:lvl2pPr marL="457200" indent="0">
            <a:defRPr sz="1100">
              <a:solidFill>
                <a:sysClr val="windowText" lastClr="000000"/>
              </a:solidFill>
              <a:latin typeface="Calibri"/>
            </a:defRPr>
          </a:lvl2pPr>
          <a:lvl3pPr marL="914400" indent="0">
            <a:defRPr sz="1100">
              <a:solidFill>
                <a:sysClr val="windowText" lastClr="000000"/>
              </a:solidFill>
              <a:latin typeface="Calibri"/>
            </a:defRPr>
          </a:lvl3pPr>
          <a:lvl4pPr marL="1371600" indent="0">
            <a:defRPr sz="1100">
              <a:solidFill>
                <a:sysClr val="windowText" lastClr="000000"/>
              </a:solidFill>
              <a:latin typeface="Calibri"/>
            </a:defRPr>
          </a:lvl4pPr>
          <a:lvl5pPr marL="1828800" indent="0">
            <a:defRPr sz="1100">
              <a:solidFill>
                <a:sysClr val="windowText" lastClr="000000"/>
              </a:solidFill>
              <a:latin typeface="Calibri"/>
            </a:defRPr>
          </a:lvl5pPr>
          <a:lvl6pPr marL="2286000" indent="0">
            <a:defRPr sz="1100">
              <a:solidFill>
                <a:sysClr val="windowText" lastClr="000000"/>
              </a:solidFill>
              <a:latin typeface="Calibri"/>
            </a:defRPr>
          </a:lvl6pPr>
          <a:lvl7pPr marL="2743200" indent="0">
            <a:defRPr sz="1100">
              <a:solidFill>
                <a:sysClr val="windowText" lastClr="000000"/>
              </a:solidFill>
              <a:latin typeface="Calibri"/>
            </a:defRPr>
          </a:lvl7pPr>
          <a:lvl8pPr marL="3200400" indent="0">
            <a:defRPr sz="1100">
              <a:solidFill>
                <a:sysClr val="windowText" lastClr="000000"/>
              </a:solidFill>
              <a:latin typeface="Calibri"/>
            </a:defRPr>
          </a:lvl8pPr>
          <a:lvl9pPr marL="3657600" indent="0">
            <a:defRPr sz="1100">
              <a:solidFill>
                <a:sysClr val="windowText" lastClr="000000"/>
              </a:solidFill>
              <a:latin typeface="Calibri"/>
            </a:defRPr>
          </a:lvl9pPr>
        </a:lstStyle>
        <a:p xmlns:a="http://schemas.openxmlformats.org/drawingml/2006/main">
          <a:r>
            <a:rPr lang="en-US" sz="1050" dirty="0"/>
            <a:t>speculative out-of-order</a:t>
          </a:r>
          <a:r>
            <a:rPr lang="en-US" sz="1050" baseline="0" dirty="0"/>
            <a:t> execution</a:t>
          </a:r>
          <a:endParaRPr lang="en-US" sz="1050" dirty="0"/>
        </a:p>
      </cdr:txBody>
    </cdr:sp>
  </cdr:relSizeAnchor>
  <cdr:relSizeAnchor xmlns:cdr="http://schemas.openxmlformats.org/drawingml/2006/chartDrawing">
    <cdr:from>
      <cdr:x>0.4859</cdr:x>
      <cdr:y>0.39219</cdr:y>
    </cdr:from>
    <cdr:to>
      <cdr:x>0.49698</cdr:x>
      <cdr:y>0.41344</cdr:y>
    </cdr:to>
    <cdr:sp macro="" textlink="">
      <cdr:nvSpPr>
        <cdr:cNvPr id="19" name="Rectangle 18"/>
        <cdr:cNvSpPr/>
      </cdr:nvSpPr>
      <cdr:spPr>
        <a:xfrm xmlns:a="http://schemas.openxmlformats.org/drawingml/2006/main">
          <a:off x="3721100" y="1593850"/>
          <a:ext cx="84834" cy="86356"/>
        </a:xfrm>
        <a:prstGeom xmlns:a="http://schemas.openxmlformats.org/drawingml/2006/main" prst="rect">
          <a:avLst/>
        </a:prstGeom>
        <a:noFill xmlns:a="http://schemas.openxmlformats.org/drawingml/2006/main"/>
        <a:ln xmlns:a="http://schemas.openxmlformats.org/drawingml/2006/main" w="22225" cap="flat" cmpd="sng" algn="ctr">
          <a:solidFill>
            <a:sysClr val="windowText" lastClr="000000"/>
          </a:solidFill>
          <a:prstDash val="solid"/>
        </a:ln>
        <a:effectLst xmlns:a="http://schemas.openxmlformats.org/drawingml/2006/main">
          <a:outerShdw blurRad="40000" dist="23000" dir="5400000" rotWithShape="0">
            <a:srgbClr val="000000">
              <a:alpha val="35000"/>
            </a:srgbClr>
          </a:outerShdw>
        </a:effectLst>
      </cdr:spPr>
      <cdr:style>
        <a:lnRef xmlns:a="http://schemas.openxmlformats.org/drawingml/2006/main" idx="1">
          <a:schemeClr val="accent1"/>
        </a:lnRef>
        <a:fillRef xmlns:a="http://schemas.openxmlformats.org/drawingml/2006/main" idx="3">
          <a:schemeClr val="accent1"/>
        </a:fillRef>
        <a:effectRef xmlns:a="http://schemas.openxmlformats.org/drawingml/2006/main" idx="2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wrap="square" rtlCol="0" anchor="ctr"/>
        <a:lstStyle xmlns:a="http://schemas.openxmlformats.org/drawingml/2006/main">
          <a:lvl1pPr marL="0" indent="0">
            <a:defRPr sz="1100">
              <a:solidFill>
                <a:sysClr val="window" lastClr="FFFFFF"/>
              </a:solidFill>
              <a:latin typeface="Calibri"/>
            </a:defRPr>
          </a:lvl1pPr>
          <a:lvl2pPr marL="457200" indent="0">
            <a:defRPr sz="1100">
              <a:solidFill>
                <a:sysClr val="window" lastClr="FFFFFF"/>
              </a:solidFill>
              <a:latin typeface="Calibri"/>
            </a:defRPr>
          </a:lvl2pPr>
          <a:lvl3pPr marL="914400" indent="0">
            <a:defRPr sz="1100">
              <a:solidFill>
                <a:sysClr val="window" lastClr="FFFFFF"/>
              </a:solidFill>
              <a:latin typeface="Calibri"/>
            </a:defRPr>
          </a:lvl3pPr>
          <a:lvl4pPr marL="1371600" indent="0">
            <a:defRPr sz="1100">
              <a:solidFill>
                <a:sysClr val="window" lastClr="FFFFFF"/>
              </a:solidFill>
              <a:latin typeface="Calibri"/>
            </a:defRPr>
          </a:lvl4pPr>
          <a:lvl5pPr marL="1828800" indent="0">
            <a:defRPr sz="1100">
              <a:solidFill>
                <a:sysClr val="window" lastClr="FFFFFF"/>
              </a:solidFill>
              <a:latin typeface="Calibri"/>
            </a:defRPr>
          </a:lvl5pPr>
          <a:lvl6pPr marL="2286000" indent="0">
            <a:defRPr sz="1100">
              <a:solidFill>
                <a:sysClr val="window" lastClr="FFFFFF"/>
              </a:solidFill>
              <a:latin typeface="Calibri"/>
            </a:defRPr>
          </a:lvl6pPr>
          <a:lvl7pPr marL="2743200" indent="0">
            <a:defRPr sz="1100">
              <a:solidFill>
                <a:sysClr val="window" lastClr="FFFFFF"/>
              </a:solidFill>
              <a:latin typeface="Calibri"/>
            </a:defRPr>
          </a:lvl7pPr>
          <a:lvl8pPr marL="3200400" indent="0">
            <a:defRPr sz="1100">
              <a:solidFill>
                <a:sysClr val="window" lastClr="FFFFFF"/>
              </a:solidFill>
              <a:latin typeface="Calibri"/>
            </a:defRPr>
          </a:lvl8pPr>
          <a:lvl9pPr marL="3657600" indent="0">
            <a:defRPr sz="1100">
              <a:solidFill>
                <a:sysClr val="window" lastClr="FFFFFF"/>
              </a:solidFill>
              <a:latin typeface="Calibri"/>
            </a:defRPr>
          </a:lvl9pPr>
        </a:lstStyle>
        <a:p xmlns:a="http://schemas.openxmlformats.org/drawingml/2006/main">
          <a:pPr algn="ctr"/>
          <a:endParaRPr lang="en-US" sz="1100"/>
        </a:p>
      </cdr:txBody>
    </cdr:sp>
  </cdr:relSizeAnchor>
  <cdr:relSizeAnchor xmlns:cdr="http://schemas.openxmlformats.org/drawingml/2006/chartDrawing">
    <cdr:from>
      <cdr:x>0.45025</cdr:x>
      <cdr:y>0.25568</cdr:y>
    </cdr:from>
    <cdr:to>
      <cdr:x>0.58789</cdr:x>
      <cdr:y>0.37961</cdr:y>
    </cdr:to>
    <cdr:sp macro="" textlink="">
      <cdr:nvSpPr>
        <cdr:cNvPr id="21" name="TextBox 20"/>
        <cdr:cNvSpPr txBox="1"/>
      </cdr:nvSpPr>
      <cdr:spPr>
        <a:xfrm xmlns:a="http://schemas.openxmlformats.org/drawingml/2006/main">
          <a:off x="3448050" y="1143000"/>
          <a:ext cx="1054061" cy="553998"/>
        </a:xfrm>
        <a:prstGeom xmlns:a="http://schemas.openxmlformats.org/drawingml/2006/main" prst="rect">
          <a:avLst/>
        </a:prstGeom>
        <a:noFill xmlns:a="http://schemas.openxmlformats.org/drawingml/2006/main"/>
      </cdr:spPr>
      <cdr:style>
        <a:lnRef xmlns:a="http://schemas.openxmlformats.org/drawingml/2006/main" idx="0">
          <a:scrgbClr r="0" g="0" b="0"/>
        </a:lnRef>
        <a:fillRef xmlns:a="http://schemas.openxmlformats.org/drawingml/2006/main" idx="0">
          <a:scrgbClr r="0" g="0" b="0"/>
        </a:fillRef>
        <a:effectRef xmlns:a="http://schemas.openxmlformats.org/drawingml/2006/main" idx="0">
          <a:scrgbClr r="0" g="0" b="0"/>
        </a:effectRef>
        <a:fontRef xmlns:a="http://schemas.openxmlformats.org/drawingml/2006/main" idx="minor">
          <a:schemeClr val="tx1"/>
        </a:fontRef>
      </cdr:style>
      <cdr:txBody>
        <a:bodyPr xmlns:a="http://schemas.openxmlformats.org/drawingml/2006/main" wrap="square" rtlCol="0" anchor="t">
          <a:spAutoFit/>
        </a:bodyPr>
        <a:lstStyle xmlns:a="http://schemas.openxmlformats.org/drawingml/2006/main">
          <a:lvl1pPr marL="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l"/>
          <a:r>
            <a:rPr lang="en-US" sz="1000" b="0" dirty="0">
              <a:latin typeface="Calibri"/>
              <a:cs typeface="Calibri"/>
            </a:rPr>
            <a:t>MMX (multimedia extensions)</a:t>
          </a:r>
        </a:p>
      </cdr:txBody>
    </cdr:sp>
  </cdr:relSizeAnchor>
  <cdr:relSizeAnchor xmlns:cdr="http://schemas.openxmlformats.org/drawingml/2006/chartDrawing">
    <cdr:from>
      <cdr:x>0.6393</cdr:x>
      <cdr:y>0.1875</cdr:y>
    </cdr:from>
    <cdr:to>
      <cdr:x>0.77695</cdr:x>
      <cdr:y>0.28389</cdr:y>
    </cdr:to>
    <cdr:sp macro="" textlink="">
      <cdr:nvSpPr>
        <cdr:cNvPr id="22" name="TextBox 21"/>
        <cdr:cNvSpPr txBox="1"/>
      </cdr:nvSpPr>
      <cdr:spPr>
        <a:xfrm xmlns:a="http://schemas.openxmlformats.org/drawingml/2006/main">
          <a:off x="4895850" y="838200"/>
          <a:ext cx="1054138" cy="430902"/>
        </a:xfrm>
        <a:prstGeom xmlns:a="http://schemas.openxmlformats.org/drawingml/2006/main" prst="rect">
          <a:avLst/>
        </a:prstGeom>
        <a:noFill xmlns:a="http://schemas.openxmlformats.org/drawingml/2006/main"/>
        <a:ln xmlns:a="http://schemas.openxmlformats.org/drawingml/2006/main">
          <a:noFill/>
        </a:ln>
        <a:effectLst xmlns:a="http://schemas.openxmlformats.org/drawingml/2006/main"/>
      </cdr:spPr>
      <cdr:style>
        <a:lnRef xmlns:a="http://schemas.openxmlformats.org/drawingml/2006/main" idx="0">
          <a:scrgbClr r="0" g="0" b="0"/>
        </a:lnRef>
        <a:fillRef xmlns:a="http://schemas.openxmlformats.org/drawingml/2006/main" idx="0">
          <a:scrgbClr r="0" g="0" b="0"/>
        </a:fillRef>
        <a:effectRef xmlns:a="http://schemas.openxmlformats.org/drawingml/2006/main" idx="0">
          <a:scrgbClr r="0" g="0" b="0"/>
        </a:effectRef>
        <a:fontRef xmlns:a="http://schemas.openxmlformats.org/drawingml/2006/main" idx="minor">
          <a:schemeClr val="tx1"/>
        </a:fontRef>
      </cdr:style>
      <cdr:txBody>
        <a:bodyPr xmlns:a="http://schemas.openxmlformats.org/drawingml/2006/main" wrap="square" rtlCol="0" anchor="t">
          <a:spAutoFit/>
        </a:bodyPr>
        <a:lstStyle xmlns:a="http://schemas.openxmlformats.org/drawingml/2006/main">
          <a:lvl1pPr marL="0" indent="0">
            <a:defRPr sz="1100">
              <a:solidFill>
                <a:sysClr val="windowText" lastClr="000000"/>
              </a:solidFill>
              <a:latin typeface="Calibri"/>
            </a:defRPr>
          </a:lvl1pPr>
          <a:lvl2pPr marL="457200" indent="0">
            <a:defRPr sz="1100">
              <a:solidFill>
                <a:sysClr val="windowText" lastClr="000000"/>
              </a:solidFill>
              <a:latin typeface="Calibri"/>
            </a:defRPr>
          </a:lvl2pPr>
          <a:lvl3pPr marL="914400" indent="0">
            <a:defRPr sz="1100">
              <a:solidFill>
                <a:sysClr val="windowText" lastClr="000000"/>
              </a:solidFill>
              <a:latin typeface="Calibri"/>
            </a:defRPr>
          </a:lvl3pPr>
          <a:lvl4pPr marL="1371600" indent="0">
            <a:defRPr sz="1100">
              <a:solidFill>
                <a:sysClr val="windowText" lastClr="000000"/>
              </a:solidFill>
              <a:latin typeface="Calibri"/>
            </a:defRPr>
          </a:lvl4pPr>
          <a:lvl5pPr marL="1828800" indent="0">
            <a:defRPr sz="1100">
              <a:solidFill>
                <a:sysClr val="windowText" lastClr="000000"/>
              </a:solidFill>
              <a:latin typeface="Calibri"/>
            </a:defRPr>
          </a:lvl5pPr>
          <a:lvl6pPr marL="2286000" indent="0">
            <a:defRPr sz="1100">
              <a:solidFill>
                <a:sysClr val="windowText" lastClr="000000"/>
              </a:solidFill>
              <a:latin typeface="Calibri"/>
            </a:defRPr>
          </a:lvl6pPr>
          <a:lvl7pPr marL="2743200" indent="0">
            <a:defRPr sz="1100">
              <a:solidFill>
                <a:sysClr val="windowText" lastClr="000000"/>
              </a:solidFill>
              <a:latin typeface="Calibri"/>
            </a:defRPr>
          </a:lvl7pPr>
          <a:lvl8pPr marL="3200400" indent="0">
            <a:defRPr sz="1100">
              <a:solidFill>
                <a:sysClr val="windowText" lastClr="000000"/>
              </a:solidFill>
              <a:latin typeface="Calibri"/>
            </a:defRPr>
          </a:lvl8pPr>
          <a:lvl9pPr marL="3657600" indent="0">
            <a:defRPr sz="1100">
              <a:solidFill>
                <a:sysClr val="windowText" lastClr="000000"/>
              </a:solidFill>
              <a:latin typeface="Calibri"/>
            </a:defRPr>
          </a:lvl9pPr>
        </a:lstStyle>
        <a:p xmlns:a="http://schemas.openxmlformats.org/drawingml/2006/main">
          <a:pPr algn="ctr"/>
          <a:r>
            <a:rPr lang="en-US" sz="1100"/>
            <a:t>hyper threading</a:t>
          </a:r>
        </a:p>
      </cdr:txBody>
    </cdr:sp>
  </cdr:relSizeAnchor>
  <cdr:relSizeAnchor xmlns:cdr="http://schemas.openxmlformats.org/drawingml/2006/chartDrawing">
    <cdr:from>
      <cdr:x>0.70896</cdr:x>
      <cdr:y>0.01563</cdr:y>
    </cdr:from>
    <cdr:to>
      <cdr:x>1</cdr:x>
      <cdr:y>0.19625</cdr:y>
    </cdr:to>
    <cdr:grpSp>
      <cdr:nvGrpSpPr>
        <cdr:cNvPr id="28" name="Group 27">
          <a:extLst xmlns:a="http://schemas.openxmlformats.org/drawingml/2006/main">
            <a:ext uri="{FF2B5EF4-FFF2-40B4-BE49-F238E27FC236}">
              <a16:creationId xmlns:a16="http://schemas.microsoft.com/office/drawing/2014/main" id="{BE573969-21F9-3045-AFA5-F3996750AD23}"/>
            </a:ext>
          </a:extLst>
        </cdr:cNvPr>
        <cdr:cNvGrpSpPr/>
      </cdr:nvGrpSpPr>
      <cdr:grpSpPr>
        <a:xfrm xmlns:a="http://schemas.openxmlformats.org/drawingml/2006/main">
          <a:off x="5429287" y="69872"/>
          <a:ext cx="2228813" cy="807444"/>
          <a:chOff x="5429250" y="63500"/>
          <a:chExt cx="2228850" cy="734056"/>
        </a:xfrm>
      </cdr:grpSpPr>
      <cdr:sp macro="" textlink="">
        <cdr:nvSpPr>
          <cdr:cNvPr id="20" name="Rectangle 19"/>
          <cdr:cNvSpPr/>
        </cdr:nvSpPr>
        <cdr:spPr>
          <a:xfrm xmlns:a="http://schemas.openxmlformats.org/drawingml/2006/main">
            <a:off x="5886450" y="711200"/>
            <a:ext cx="84834" cy="86356"/>
          </a:xfrm>
          <a:prstGeom xmlns:a="http://schemas.openxmlformats.org/drawingml/2006/main" prst="rect">
            <a:avLst/>
          </a:prstGeom>
          <a:noFill xmlns:a="http://schemas.openxmlformats.org/drawingml/2006/main"/>
          <a:ln xmlns:a="http://schemas.openxmlformats.org/drawingml/2006/main" w="22225" cap="flat" cmpd="sng" algn="ctr">
            <a:solidFill>
              <a:sysClr val="windowText" lastClr="000000"/>
            </a:solidFill>
            <a:prstDash val="solid"/>
          </a:ln>
          <a:effectLst xmlns:a="http://schemas.openxmlformats.org/drawingml/2006/main">
            <a:outerShdw blurRad="40000" dist="23000" dir="5400000" rotWithShape="0">
              <a:srgbClr val="000000">
                <a:alpha val="35000"/>
              </a:srgbClr>
            </a:outerShdw>
          </a:effectLst>
        </cdr:spPr>
        <cdr:style>
          <a:lnRef xmlns:a="http://schemas.openxmlformats.org/drawingml/2006/main" idx="1">
            <a:schemeClr val="accent1"/>
          </a:lnRef>
          <a:fillRef xmlns:a="http://schemas.openxmlformats.org/drawingml/2006/main" idx="3">
            <a:schemeClr val="accent1"/>
          </a:fillRef>
          <a:effectRef xmlns:a="http://schemas.openxmlformats.org/drawingml/2006/main" idx="2">
            <a:schemeClr val="accent1"/>
          </a:effectRef>
          <a:fontRef xmlns:a="http://schemas.openxmlformats.org/drawingml/2006/main" idx="minor">
            <a:schemeClr val="lt1"/>
          </a:fontRef>
        </cdr:style>
        <cdr:txBody>
          <a:bodyPr xmlns:a="http://schemas.openxmlformats.org/drawingml/2006/main" wrap="square" rtlCol="0" anchor="ctr"/>
          <a:lstStyle xmlns:a="http://schemas.openxmlformats.org/drawingml/2006/main">
            <a:lvl1pPr marL="0" indent="0">
              <a:defRPr sz="1100">
                <a:solidFill>
                  <a:sysClr val="window" lastClr="FFFFFF"/>
                </a:solidFill>
                <a:latin typeface="Calibri"/>
              </a:defRPr>
            </a:lvl1pPr>
            <a:lvl2pPr marL="457200" indent="0">
              <a:defRPr sz="1100">
                <a:solidFill>
                  <a:sysClr val="window" lastClr="FFFFFF"/>
                </a:solidFill>
                <a:latin typeface="Calibri"/>
              </a:defRPr>
            </a:lvl2pPr>
            <a:lvl3pPr marL="914400" indent="0">
              <a:defRPr sz="1100">
                <a:solidFill>
                  <a:sysClr val="window" lastClr="FFFFFF"/>
                </a:solidFill>
                <a:latin typeface="Calibri"/>
              </a:defRPr>
            </a:lvl3pPr>
            <a:lvl4pPr marL="1371600" indent="0">
              <a:defRPr sz="1100">
                <a:solidFill>
                  <a:sysClr val="window" lastClr="FFFFFF"/>
                </a:solidFill>
                <a:latin typeface="Calibri"/>
              </a:defRPr>
            </a:lvl4pPr>
            <a:lvl5pPr marL="1828800" indent="0">
              <a:defRPr sz="1100">
                <a:solidFill>
                  <a:sysClr val="window" lastClr="FFFFFF"/>
                </a:solidFill>
                <a:latin typeface="Calibri"/>
              </a:defRPr>
            </a:lvl5pPr>
            <a:lvl6pPr marL="2286000" indent="0">
              <a:defRPr sz="1100">
                <a:solidFill>
                  <a:sysClr val="window" lastClr="FFFFFF"/>
                </a:solidFill>
                <a:latin typeface="Calibri"/>
              </a:defRPr>
            </a:lvl6pPr>
            <a:lvl7pPr marL="2743200" indent="0">
              <a:defRPr sz="1100">
                <a:solidFill>
                  <a:sysClr val="window" lastClr="FFFFFF"/>
                </a:solidFill>
                <a:latin typeface="Calibri"/>
              </a:defRPr>
            </a:lvl7pPr>
            <a:lvl8pPr marL="3200400" indent="0">
              <a:defRPr sz="1100">
                <a:solidFill>
                  <a:sysClr val="window" lastClr="FFFFFF"/>
                </a:solidFill>
                <a:latin typeface="Calibri"/>
              </a:defRPr>
            </a:lvl8pPr>
            <a:lvl9pPr marL="3657600" indent="0">
              <a:defRPr sz="1100">
                <a:solidFill>
                  <a:sysClr val="window" lastClr="FFFFFF"/>
                </a:solidFill>
                <a:latin typeface="Calibri"/>
              </a:defRPr>
            </a:lvl9pPr>
          </a:lstStyle>
          <a:p xmlns:a="http://schemas.openxmlformats.org/drawingml/2006/main">
            <a:pPr algn="ctr"/>
            <a:endParaRPr lang="en-US" sz="1100">
              <a:latin typeface="Calibri"/>
              <a:cs typeface="Calibri"/>
            </a:endParaRPr>
          </a:p>
        </cdr:txBody>
      </cdr:sp>
      <cdr:sp macro="" textlink="">
        <cdr:nvSpPr>
          <cdr:cNvPr id="23" name="TextBox 22"/>
          <cdr:cNvSpPr txBox="1"/>
        </cdr:nvSpPr>
        <cdr:spPr>
          <a:xfrm xmlns:a="http://schemas.openxmlformats.org/drawingml/2006/main">
            <a:off x="5429250" y="431800"/>
            <a:ext cx="1054100" cy="237831"/>
          </a:xfrm>
          <a:prstGeom xmlns:a="http://schemas.openxmlformats.org/drawingml/2006/main" prst="rect">
            <a:avLst/>
          </a:prstGeom>
          <a:noFill xmlns:a="http://schemas.openxmlformats.org/drawingml/2006/main"/>
          <a:ln xmlns:a="http://schemas.openxmlformats.org/drawingml/2006/main">
            <a:noFill/>
          </a:ln>
          <a:effectLst xmlns:a="http://schemas.openxmlformats.org/drawingml/2006/main"/>
        </cdr:spPr>
        <cdr:style>
          <a:lnRef xmlns:a="http://schemas.openxmlformats.org/drawingml/2006/main" idx="0">
            <a:scrgbClr r="0" g="0" b="0"/>
          </a:lnRef>
          <a:fillRef xmlns:a="http://schemas.openxmlformats.org/drawingml/2006/main" idx="0">
            <a:scrgbClr r="0" g="0" b="0"/>
          </a:fillRef>
          <a:effectRef xmlns:a="http://schemas.openxmlformats.org/drawingml/2006/main" idx="0">
            <a:scrgbClr r="0" g="0" b="0"/>
          </a:effectRef>
          <a:fontRef xmlns:a="http://schemas.openxmlformats.org/drawingml/2006/main" idx="minor">
            <a:schemeClr val="tx1"/>
          </a:fontRef>
        </cdr:style>
        <cdr:txBody>
          <a:bodyPr xmlns:a="http://schemas.openxmlformats.org/drawingml/2006/main" wrap="square" rtlCol="0" anchor="t">
            <a:spAutoFit/>
          </a:bodyPr>
          <a:lstStyle xmlns:a="http://schemas.openxmlformats.org/drawingml/2006/main"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 xmlns:a="http://schemas.openxmlformats.org/drawingml/2006/main">
            <a:r>
              <a:rPr lang="en-US" sz="1100">
                <a:latin typeface="Calibri"/>
                <a:cs typeface="Calibri"/>
              </a:rPr>
              <a:t>dual-core</a:t>
            </a:r>
          </a:p>
        </cdr:txBody>
      </cdr:sp>
      <cdr:sp macro="" textlink="">
        <cdr:nvSpPr>
          <cdr:cNvPr id="24" name="Rectangle 23"/>
          <cdr:cNvSpPr/>
        </cdr:nvSpPr>
        <cdr:spPr>
          <a:xfrm xmlns:a="http://schemas.openxmlformats.org/drawingml/2006/main">
            <a:off x="6654800" y="247650"/>
            <a:ext cx="84834" cy="86356"/>
          </a:xfrm>
          <a:prstGeom xmlns:a="http://schemas.openxmlformats.org/drawingml/2006/main" prst="rect">
            <a:avLst/>
          </a:prstGeom>
          <a:noFill xmlns:a="http://schemas.openxmlformats.org/drawingml/2006/main"/>
          <a:ln xmlns:a="http://schemas.openxmlformats.org/drawingml/2006/main" w="22225" cap="flat" cmpd="sng" algn="ctr">
            <a:solidFill>
              <a:sysClr val="windowText" lastClr="000000"/>
            </a:solidFill>
            <a:prstDash val="solid"/>
          </a:ln>
          <a:effectLst xmlns:a="http://schemas.openxmlformats.org/drawingml/2006/main">
            <a:outerShdw blurRad="40000" dist="23000" dir="5400000" rotWithShape="0">
              <a:srgbClr val="000000">
                <a:alpha val="35000"/>
              </a:srgbClr>
            </a:outerShdw>
          </a:effectLst>
        </cdr:spPr>
        <cdr:style>
          <a:lnRef xmlns:a="http://schemas.openxmlformats.org/drawingml/2006/main" idx="1">
            <a:schemeClr val="accent1"/>
          </a:lnRef>
          <a:fillRef xmlns:a="http://schemas.openxmlformats.org/drawingml/2006/main" idx="3">
            <a:schemeClr val="accent1"/>
          </a:fillRef>
          <a:effectRef xmlns:a="http://schemas.openxmlformats.org/drawingml/2006/main" idx="2">
            <a:schemeClr val="accent1"/>
          </a:effectRef>
          <a:fontRef xmlns:a="http://schemas.openxmlformats.org/drawingml/2006/main" idx="minor">
            <a:schemeClr val="lt1"/>
          </a:fontRef>
        </cdr:style>
        <cdr:txBody>
          <a:bodyPr xmlns:a="http://schemas.openxmlformats.org/drawingml/2006/main" wrap="square" rtlCol="0" anchor="ctr"/>
          <a:lstStyle xmlns:a="http://schemas.openxmlformats.org/drawingml/2006/main"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 xmlns:a="http://schemas.openxmlformats.org/drawingml/2006/main">
            <a:pPr algn="ctr"/>
            <a:endParaRPr lang="en-US" sz="1100">
              <a:latin typeface="Calibri"/>
              <a:cs typeface="Calibri"/>
            </a:endParaRPr>
          </a:p>
        </cdr:txBody>
      </cdr:sp>
      <cdr:sp macro="" textlink="">
        <cdr:nvSpPr>
          <cdr:cNvPr id="25" name="TextBox 24"/>
          <cdr:cNvSpPr txBox="1"/>
        </cdr:nvSpPr>
        <cdr:spPr>
          <a:xfrm xmlns:a="http://schemas.openxmlformats.org/drawingml/2006/main">
            <a:off x="5918200" y="158750"/>
            <a:ext cx="1054100" cy="237832"/>
          </a:xfrm>
          <a:prstGeom xmlns:a="http://schemas.openxmlformats.org/drawingml/2006/main" prst="rect">
            <a:avLst/>
          </a:prstGeom>
          <a:noFill xmlns:a="http://schemas.openxmlformats.org/drawingml/2006/main"/>
          <a:ln xmlns:a="http://schemas.openxmlformats.org/drawingml/2006/main">
            <a:noFill/>
          </a:ln>
          <a:effectLst xmlns:a="http://schemas.openxmlformats.org/drawingml/2006/main"/>
        </cdr:spPr>
        <cdr:style>
          <a:lnRef xmlns:a="http://schemas.openxmlformats.org/drawingml/2006/main" idx="0">
            <a:scrgbClr r="0" g="0" b="0"/>
          </a:lnRef>
          <a:fillRef xmlns:a="http://schemas.openxmlformats.org/drawingml/2006/main" idx="0">
            <a:scrgbClr r="0" g="0" b="0"/>
          </a:fillRef>
          <a:effectRef xmlns:a="http://schemas.openxmlformats.org/drawingml/2006/main" idx="0">
            <a:scrgbClr r="0" g="0" b="0"/>
          </a:effectRef>
          <a:fontRef xmlns:a="http://schemas.openxmlformats.org/drawingml/2006/main" idx="minor">
            <a:schemeClr val="tx1"/>
          </a:fontRef>
        </cdr:style>
        <cdr:txBody>
          <a:bodyPr xmlns:a="http://schemas.openxmlformats.org/drawingml/2006/main" wrap="square" rtlCol="0" anchor="t">
            <a:spAutoFit/>
          </a:bodyPr>
          <a:lstStyle xmlns:a="http://schemas.openxmlformats.org/drawingml/2006/main"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 xmlns:a="http://schemas.openxmlformats.org/drawingml/2006/main">
            <a:r>
              <a:rPr lang="en-US" sz="1100">
                <a:latin typeface="Calibri"/>
                <a:cs typeface="Calibri"/>
              </a:rPr>
              <a:t>quad-core</a:t>
            </a:r>
          </a:p>
        </cdr:txBody>
      </cdr:sp>
      <cdr:sp macro="" textlink="">
        <cdr:nvSpPr>
          <cdr:cNvPr id="26" name="Rectangle 25"/>
          <cdr:cNvSpPr/>
        </cdr:nvSpPr>
        <cdr:spPr>
          <a:xfrm xmlns:a="http://schemas.openxmlformats.org/drawingml/2006/main">
            <a:off x="7181850" y="63500"/>
            <a:ext cx="84834" cy="86356"/>
          </a:xfrm>
          <a:prstGeom xmlns:a="http://schemas.openxmlformats.org/drawingml/2006/main" prst="rect">
            <a:avLst/>
          </a:prstGeom>
          <a:noFill xmlns:a="http://schemas.openxmlformats.org/drawingml/2006/main"/>
          <a:ln xmlns:a="http://schemas.openxmlformats.org/drawingml/2006/main" w="22225" cap="flat" cmpd="sng" algn="ctr">
            <a:solidFill>
              <a:sysClr val="windowText" lastClr="000000"/>
            </a:solidFill>
            <a:prstDash val="solid"/>
          </a:ln>
          <a:effectLst xmlns:a="http://schemas.openxmlformats.org/drawingml/2006/main">
            <a:outerShdw blurRad="40000" dist="23000" dir="5400000" rotWithShape="0">
              <a:srgbClr val="000000">
                <a:alpha val="35000"/>
              </a:srgbClr>
            </a:outerShdw>
          </a:effectLst>
        </cdr:spPr>
        <cdr:style>
          <a:lnRef xmlns:a="http://schemas.openxmlformats.org/drawingml/2006/main" idx="1">
            <a:schemeClr val="accent1"/>
          </a:lnRef>
          <a:fillRef xmlns:a="http://schemas.openxmlformats.org/drawingml/2006/main" idx="3">
            <a:schemeClr val="accent1"/>
          </a:fillRef>
          <a:effectRef xmlns:a="http://schemas.openxmlformats.org/drawingml/2006/main" idx="2">
            <a:schemeClr val="accent1"/>
          </a:effectRef>
          <a:fontRef xmlns:a="http://schemas.openxmlformats.org/drawingml/2006/main" idx="minor">
            <a:schemeClr val="lt1"/>
          </a:fontRef>
        </cdr:style>
        <cdr:txBody>
          <a:bodyPr xmlns:a="http://schemas.openxmlformats.org/drawingml/2006/main" wrap="square" rtlCol="0" anchor="ctr"/>
          <a:lstStyle xmlns:a="http://schemas.openxmlformats.org/drawingml/2006/main"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 xmlns:a="http://schemas.openxmlformats.org/drawingml/2006/main">
            <a:pPr algn="ctr"/>
            <a:endParaRPr lang="en-US" sz="1100">
              <a:latin typeface="Calibri"/>
              <a:cs typeface="Calibri"/>
            </a:endParaRPr>
          </a:p>
        </cdr:txBody>
      </cdr:sp>
      <cdr:sp macro="" textlink="">
        <cdr:nvSpPr>
          <cdr:cNvPr id="27" name="TextBox 26"/>
          <cdr:cNvSpPr txBox="1"/>
        </cdr:nvSpPr>
        <cdr:spPr>
          <a:xfrm xmlns:a="http://schemas.openxmlformats.org/drawingml/2006/main">
            <a:off x="6870700" y="254000"/>
            <a:ext cx="787400" cy="237832"/>
          </a:xfrm>
          <a:prstGeom xmlns:a="http://schemas.openxmlformats.org/drawingml/2006/main" prst="rect">
            <a:avLst/>
          </a:prstGeom>
          <a:noFill xmlns:a="http://schemas.openxmlformats.org/drawingml/2006/main"/>
          <a:ln xmlns:a="http://schemas.openxmlformats.org/drawingml/2006/main">
            <a:noFill/>
          </a:ln>
          <a:effectLst xmlns:a="http://schemas.openxmlformats.org/drawingml/2006/main"/>
        </cdr:spPr>
        <cdr:style>
          <a:lnRef xmlns:a="http://schemas.openxmlformats.org/drawingml/2006/main" idx="0">
            <a:scrgbClr r="0" g="0" b="0"/>
          </a:lnRef>
          <a:fillRef xmlns:a="http://schemas.openxmlformats.org/drawingml/2006/main" idx="0">
            <a:scrgbClr r="0" g="0" b="0"/>
          </a:fillRef>
          <a:effectRef xmlns:a="http://schemas.openxmlformats.org/drawingml/2006/main" idx="0">
            <a:scrgbClr r="0" g="0" b="0"/>
          </a:effectRef>
          <a:fontRef xmlns:a="http://schemas.openxmlformats.org/drawingml/2006/main" idx="minor">
            <a:schemeClr val="tx1"/>
          </a:fontRef>
        </cdr:style>
        <cdr:txBody>
          <a:bodyPr xmlns:a="http://schemas.openxmlformats.org/drawingml/2006/main" wrap="square" rtlCol="0" anchor="t">
            <a:spAutoFit/>
          </a:bodyPr>
          <a:lstStyle xmlns:a="http://schemas.openxmlformats.org/drawingml/2006/main"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 xmlns:a="http://schemas.openxmlformats.org/drawingml/2006/main">
            <a:r>
              <a:rPr lang="en-US" sz="1100">
                <a:latin typeface="Calibri"/>
                <a:cs typeface="Calibri"/>
              </a:rPr>
              <a:t>hex-core</a:t>
            </a:r>
          </a:p>
        </cdr:txBody>
      </cdr:sp>
    </cdr:grp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0930CF-E1B1-E844-9903-DBA6F9AF788E}" type="datetimeFigureOut">
              <a:rPr lang="en-US" smtClean="0"/>
              <a:t>7/4/19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C999E8-9BF6-E64D-B161-1B2A702BFD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3836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405445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3607459-2E8A-C649-9D75-07D7C037021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D4EC1379-291B-6C46-BBC1-DCAA15BE8553}" type="slidenum">
              <a:rPr lang="en-US" altLang="en-US" sz="1200">
                <a:latin typeface="Calibri" panose="020F0502020204030204" pitchFamily="34" charset="0"/>
              </a:rPr>
              <a:pPr eaLnBrk="1" hangingPunct="1"/>
              <a:t>22</a:t>
            </a:fld>
            <a:endParaRPr lang="en-US" altLang="en-US" sz="1200">
              <a:latin typeface="Calibri" panose="020F0502020204030204" pitchFamily="34" charset="0"/>
            </a:endParaRPr>
          </a:p>
        </p:txBody>
      </p:sp>
      <p:sp>
        <p:nvSpPr>
          <p:cNvPr id="26626" name="Rectangle 7">
            <a:extLst>
              <a:ext uri="{FF2B5EF4-FFF2-40B4-BE49-F238E27FC236}">
                <a16:creationId xmlns:a16="http://schemas.microsoft.com/office/drawing/2014/main" id="{434243A0-7525-F94A-A274-D17BB84B804C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/>
            <a:fld id="{D4F431A9-A867-9D45-ADD8-2BC0ED1525DC}" type="slidenum">
              <a:rPr lang="en-US" altLang="en-US" sz="1200">
                <a:latin typeface="Calibri" panose="020F0502020204030204" pitchFamily="34" charset="0"/>
              </a:rPr>
              <a:pPr algn="r" eaLnBrk="1" hangingPunct="1"/>
              <a:t>22</a:t>
            </a:fld>
            <a:endParaRPr lang="en-US" altLang="en-US" sz="1200">
              <a:latin typeface="Calibri" panose="020F0502020204030204" pitchFamily="34" charset="0"/>
            </a:endParaRPr>
          </a:p>
        </p:txBody>
      </p:sp>
      <p:sp>
        <p:nvSpPr>
          <p:cNvPr id="26627" name="Rectangle 2">
            <a:extLst>
              <a:ext uri="{FF2B5EF4-FFF2-40B4-BE49-F238E27FC236}">
                <a16:creationId xmlns:a16="http://schemas.microsoft.com/office/drawing/2014/main" id="{5C3837F7-625D-E74A-9597-75A2C88C5481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6628" name="Rectangle 3">
            <a:extLst>
              <a:ext uri="{FF2B5EF4-FFF2-40B4-BE49-F238E27FC236}">
                <a16:creationId xmlns:a16="http://schemas.microsoft.com/office/drawing/2014/main" id="{B43C0E18-9351-1447-9F50-770CE494E77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277129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3607459-2E8A-C649-9D75-07D7C037021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D4EC1379-291B-6C46-BBC1-DCAA15BE8553}" type="slidenum">
              <a:rPr lang="en-US" altLang="en-US" sz="1200">
                <a:latin typeface="Calibri" panose="020F0502020204030204" pitchFamily="34" charset="0"/>
              </a:rPr>
              <a:pPr eaLnBrk="1" hangingPunct="1"/>
              <a:t>24</a:t>
            </a:fld>
            <a:endParaRPr lang="en-US" altLang="en-US" sz="1200">
              <a:latin typeface="Calibri" panose="020F0502020204030204" pitchFamily="34" charset="0"/>
            </a:endParaRPr>
          </a:p>
        </p:txBody>
      </p:sp>
      <p:sp>
        <p:nvSpPr>
          <p:cNvPr id="26626" name="Rectangle 7">
            <a:extLst>
              <a:ext uri="{FF2B5EF4-FFF2-40B4-BE49-F238E27FC236}">
                <a16:creationId xmlns:a16="http://schemas.microsoft.com/office/drawing/2014/main" id="{434243A0-7525-F94A-A274-D17BB84B804C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/>
            <a:fld id="{D4F431A9-A867-9D45-ADD8-2BC0ED1525DC}" type="slidenum">
              <a:rPr lang="en-US" altLang="en-US" sz="1200">
                <a:latin typeface="Calibri" panose="020F0502020204030204" pitchFamily="34" charset="0"/>
              </a:rPr>
              <a:pPr algn="r" eaLnBrk="1" hangingPunct="1"/>
              <a:t>24</a:t>
            </a:fld>
            <a:endParaRPr lang="en-US" altLang="en-US" sz="1200">
              <a:latin typeface="Calibri" panose="020F0502020204030204" pitchFamily="34" charset="0"/>
            </a:endParaRPr>
          </a:p>
        </p:txBody>
      </p:sp>
      <p:sp>
        <p:nvSpPr>
          <p:cNvPr id="26627" name="Rectangle 2">
            <a:extLst>
              <a:ext uri="{FF2B5EF4-FFF2-40B4-BE49-F238E27FC236}">
                <a16:creationId xmlns:a16="http://schemas.microsoft.com/office/drawing/2014/main" id="{5C3837F7-625D-E74A-9597-75A2C88C5481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6628" name="Rectangle 3">
            <a:extLst>
              <a:ext uri="{FF2B5EF4-FFF2-40B4-BE49-F238E27FC236}">
                <a16:creationId xmlns:a16="http://schemas.microsoft.com/office/drawing/2014/main" id="{B43C0E18-9351-1447-9F50-770CE494E77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925842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2E9BBC-47E4-A141-A383-F457AEE6B2B5}" type="slidenum">
              <a:rPr lang="en-US" altLang="en-US" smtClean="0"/>
              <a:pPr/>
              <a:t>25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368705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043B6C5-D234-1345-B929-102DA237F44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CF45E71-84E7-7144-A448-F4EE981D5855}" type="slidenum">
              <a:rPr lang="en-US" altLang="en-US" sz="1200">
                <a:latin typeface="Calibri" panose="020F0502020204030204" pitchFamily="34" charset="0"/>
              </a:rPr>
              <a:pPr eaLnBrk="1" hangingPunct="1"/>
              <a:t>31</a:t>
            </a:fld>
            <a:endParaRPr lang="en-US" altLang="en-US" sz="1200">
              <a:latin typeface="Calibri" panose="020F0502020204030204" pitchFamily="34" charset="0"/>
            </a:endParaRPr>
          </a:p>
        </p:txBody>
      </p:sp>
      <p:sp>
        <p:nvSpPr>
          <p:cNvPr id="31746" name="Rectangle 7">
            <a:extLst>
              <a:ext uri="{FF2B5EF4-FFF2-40B4-BE49-F238E27FC236}">
                <a16:creationId xmlns:a16="http://schemas.microsoft.com/office/drawing/2014/main" id="{DDB84BE5-D63B-7B48-AACA-77EFB363BC11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/>
            <a:fld id="{4952D315-E9C3-174B-A40B-006BC0E3123C}" type="slidenum">
              <a:rPr lang="en-US" altLang="en-US" sz="1200">
                <a:latin typeface="Calibri" panose="020F0502020204030204" pitchFamily="34" charset="0"/>
              </a:rPr>
              <a:pPr algn="r" eaLnBrk="1" hangingPunct="1"/>
              <a:t>31</a:t>
            </a:fld>
            <a:endParaRPr lang="en-US" altLang="en-US" sz="1200">
              <a:latin typeface="Calibri" panose="020F0502020204030204" pitchFamily="34" charset="0"/>
            </a:endParaRPr>
          </a:p>
        </p:txBody>
      </p:sp>
      <p:sp>
        <p:nvSpPr>
          <p:cNvPr id="31747" name="Rectangle 2">
            <a:extLst>
              <a:ext uri="{FF2B5EF4-FFF2-40B4-BE49-F238E27FC236}">
                <a16:creationId xmlns:a16="http://schemas.microsoft.com/office/drawing/2014/main" id="{61F41FE1-0C56-6144-BB2B-FE051CFA8198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1748" name="Rectangle 3">
            <a:extLst>
              <a:ext uri="{FF2B5EF4-FFF2-40B4-BE49-F238E27FC236}">
                <a16:creationId xmlns:a16="http://schemas.microsoft.com/office/drawing/2014/main" id="{3DD71C7C-F987-AA46-9F3A-52BC3302F3C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111242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54274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54275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C70C6AD3-7AE8-9C4B-BEC2-55AAD0426410}" type="slidenum">
              <a:rPr lang="en-US" altLang="en-US" sz="1200"/>
              <a:pPr/>
              <a:t>10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42190004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do we want to have different kinds of processors on a phone?</a:t>
            </a:r>
          </a:p>
          <a:p>
            <a:endParaRPr lang="en-US" dirty="0"/>
          </a:p>
          <a:p>
            <a:r>
              <a:rPr lang="en-US" dirty="0"/>
              <a:t>What is your typical usage? What apps do you have running on your phone?</a:t>
            </a:r>
          </a:p>
          <a:p>
            <a:endParaRPr lang="en-US" dirty="0"/>
          </a:p>
          <a:p>
            <a:r>
              <a:rPr lang="en-US" dirty="0"/>
              <a:t>Can someone share the apps they currently have running (in the background)?</a:t>
            </a:r>
          </a:p>
          <a:p>
            <a:endParaRPr lang="en-US" dirty="0"/>
          </a:p>
          <a:p>
            <a:r>
              <a:rPr lang="en-US" dirty="0"/>
              <a:t>Introduce the notion of a workload.</a:t>
            </a:r>
          </a:p>
          <a:p>
            <a:r>
              <a:rPr lang="en-US" dirty="0"/>
              <a:t>A bunch of apps with different characteristics and different demands for resources.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999E8-9BF6-E64D-B161-1B2A702BFDE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2773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Introduce notion of clock frequency and it’s impact on performance (CS1 students will generally know this)</a:t>
            </a:r>
          </a:p>
          <a:p>
            <a:endParaRPr lang="en-US" dirty="0"/>
          </a:p>
          <a:p>
            <a:r>
              <a:rPr lang="en-US" dirty="0"/>
              <a:t>What is your consideration when buying a new laptop?</a:t>
            </a:r>
          </a:p>
          <a:p>
            <a:pPr marL="171450" indent="-171450">
              <a:buFontTx/>
              <a:buChar char="-"/>
            </a:pPr>
            <a:r>
              <a:rPr lang="en-US" dirty="0"/>
              <a:t>lead discussion towards processing speed/ clock rate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Why do you care about clock rate?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Processors can operate at frequencies other than the one advertised. 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Any one familiar with the term overclocking?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we expect some CS1 students to be already familiar with at at least the term 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Similarly, we can also “underclock” a processor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Why might we want to run a processor at lower frequency?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Alternatively, why not overclock all the time?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999E8-9BF6-E64D-B161-1B2A702BFDE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4158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384CADE-A677-0C48-9EE0-3C1F30143B4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B2E579A6-DE24-8844-982C-0536BF941851}" type="slidenum">
              <a:rPr lang="en-US" altLang="en-US" sz="1200">
                <a:latin typeface="Calibri" panose="020F0502020204030204" pitchFamily="34" charset="0"/>
              </a:rPr>
              <a:pPr eaLnBrk="1" hangingPunct="1"/>
              <a:t>16</a:t>
            </a:fld>
            <a:endParaRPr lang="en-US" altLang="en-US" sz="1200">
              <a:latin typeface="Calibri" panose="020F0502020204030204" pitchFamily="34" charset="0"/>
            </a:endParaRPr>
          </a:p>
        </p:txBody>
      </p:sp>
      <p:sp>
        <p:nvSpPr>
          <p:cNvPr id="22530" name="Rectangle 7">
            <a:extLst>
              <a:ext uri="{FF2B5EF4-FFF2-40B4-BE49-F238E27FC236}">
                <a16:creationId xmlns:a16="http://schemas.microsoft.com/office/drawing/2014/main" id="{3E4B0D1D-44C3-F14A-82B9-B87469E36E61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/>
            <a:fld id="{3D91F8B8-8CFD-3F45-B2E2-398028D4F968}" type="slidenum">
              <a:rPr lang="en-US" altLang="en-US" sz="1200">
                <a:latin typeface="Calibri" panose="020F0502020204030204" pitchFamily="34" charset="0"/>
              </a:rPr>
              <a:pPr algn="r" eaLnBrk="1" hangingPunct="1"/>
              <a:t>16</a:t>
            </a:fld>
            <a:endParaRPr lang="en-US" altLang="en-US" sz="1200">
              <a:latin typeface="Calibri" panose="020F0502020204030204" pitchFamily="34" charset="0"/>
            </a:endParaRPr>
          </a:p>
        </p:txBody>
      </p:sp>
      <p:sp>
        <p:nvSpPr>
          <p:cNvPr id="22531" name="Rectangle 2">
            <a:extLst>
              <a:ext uri="{FF2B5EF4-FFF2-40B4-BE49-F238E27FC236}">
                <a16:creationId xmlns:a16="http://schemas.microsoft.com/office/drawing/2014/main" id="{2B4F1DC6-B092-5E45-8829-C0B60879FEBC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2532" name="Rectangle 3">
            <a:extLst>
              <a:ext uri="{FF2B5EF4-FFF2-40B4-BE49-F238E27FC236}">
                <a16:creationId xmlns:a16="http://schemas.microsoft.com/office/drawing/2014/main" id="{0D2BD8E4-D1B8-144C-B576-A14ED81117A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985924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D75ABC7-D44C-444D-B7E6-7D3DA1A3BF3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FCFC0BFA-1F45-A544-AD7B-16097BC9378C}" type="slidenum">
              <a:rPr lang="en-US" altLang="en-US" sz="1200">
                <a:latin typeface="Calibri" panose="020F0502020204030204" pitchFamily="34" charset="0"/>
              </a:rPr>
              <a:pPr eaLnBrk="1" hangingPunct="1"/>
              <a:t>17</a:t>
            </a:fld>
            <a:endParaRPr lang="en-US" altLang="en-US" sz="1200">
              <a:latin typeface="Calibri" panose="020F0502020204030204" pitchFamily="34" charset="0"/>
            </a:endParaRPr>
          </a:p>
        </p:txBody>
      </p:sp>
      <p:sp>
        <p:nvSpPr>
          <p:cNvPr id="24578" name="Rectangle 7">
            <a:extLst>
              <a:ext uri="{FF2B5EF4-FFF2-40B4-BE49-F238E27FC236}">
                <a16:creationId xmlns:a16="http://schemas.microsoft.com/office/drawing/2014/main" id="{672C16C3-9E7B-0147-AA9B-E71A59ADC8D9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/>
            <a:fld id="{C384282F-BDC3-5E42-95CD-A8ABBFE36809}" type="slidenum">
              <a:rPr lang="en-US" altLang="en-US" sz="1200">
                <a:latin typeface="Calibri" panose="020F0502020204030204" pitchFamily="34" charset="0"/>
              </a:rPr>
              <a:pPr algn="r" eaLnBrk="1" hangingPunct="1"/>
              <a:t>17</a:t>
            </a:fld>
            <a:endParaRPr lang="en-US" altLang="en-US" sz="1200">
              <a:latin typeface="Calibri" panose="020F0502020204030204" pitchFamily="34" charset="0"/>
            </a:endParaRPr>
          </a:p>
        </p:txBody>
      </p:sp>
      <p:sp>
        <p:nvSpPr>
          <p:cNvPr id="24579" name="Rectangle 2">
            <a:extLst>
              <a:ext uri="{FF2B5EF4-FFF2-40B4-BE49-F238E27FC236}">
                <a16:creationId xmlns:a16="http://schemas.microsoft.com/office/drawing/2014/main" id="{427D7064-389B-DC48-A5A8-F49511FA97BF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4580" name="Rectangle 3">
            <a:extLst>
              <a:ext uri="{FF2B5EF4-FFF2-40B4-BE49-F238E27FC236}">
                <a16:creationId xmlns:a16="http://schemas.microsoft.com/office/drawing/2014/main" id="{AA1E0726-9783-8042-8DEB-D7128FFDA6D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531147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3607459-2E8A-C649-9D75-07D7C037021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D4EC1379-291B-6C46-BBC1-DCAA15BE8553}" type="slidenum">
              <a:rPr lang="en-US" altLang="en-US" sz="1200">
                <a:latin typeface="Calibri" panose="020F0502020204030204" pitchFamily="34" charset="0"/>
              </a:rPr>
              <a:pPr eaLnBrk="1" hangingPunct="1"/>
              <a:t>18</a:t>
            </a:fld>
            <a:endParaRPr lang="en-US" altLang="en-US" sz="1200">
              <a:latin typeface="Calibri" panose="020F0502020204030204" pitchFamily="34" charset="0"/>
            </a:endParaRPr>
          </a:p>
        </p:txBody>
      </p:sp>
      <p:sp>
        <p:nvSpPr>
          <p:cNvPr id="26626" name="Rectangle 7">
            <a:extLst>
              <a:ext uri="{FF2B5EF4-FFF2-40B4-BE49-F238E27FC236}">
                <a16:creationId xmlns:a16="http://schemas.microsoft.com/office/drawing/2014/main" id="{434243A0-7525-F94A-A274-D17BB84B804C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/>
            <a:fld id="{D4F431A9-A867-9D45-ADD8-2BC0ED1525DC}" type="slidenum">
              <a:rPr lang="en-US" altLang="en-US" sz="1200">
                <a:latin typeface="Calibri" panose="020F0502020204030204" pitchFamily="34" charset="0"/>
              </a:rPr>
              <a:pPr algn="r" eaLnBrk="1" hangingPunct="1"/>
              <a:t>18</a:t>
            </a:fld>
            <a:endParaRPr lang="en-US" altLang="en-US" sz="1200">
              <a:latin typeface="Calibri" panose="020F0502020204030204" pitchFamily="34" charset="0"/>
            </a:endParaRPr>
          </a:p>
        </p:txBody>
      </p:sp>
      <p:sp>
        <p:nvSpPr>
          <p:cNvPr id="26627" name="Rectangle 2">
            <a:extLst>
              <a:ext uri="{FF2B5EF4-FFF2-40B4-BE49-F238E27FC236}">
                <a16:creationId xmlns:a16="http://schemas.microsoft.com/office/drawing/2014/main" id="{5C3837F7-625D-E74A-9597-75A2C88C5481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6628" name="Rectangle 3">
            <a:extLst>
              <a:ext uri="{FF2B5EF4-FFF2-40B4-BE49-F238E27FC236}">
                <a16:creationId xmlns:a16="http://schemas.microsoft.com/office/drawing/2014/main" id="{B43C0E18-9351-1447-9F50-770CE494E77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453258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84953A9-9967-724A-9C44-DBC0134B48A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F8233A06-A545-3148-9E88-96D0057DE6D5}" type="slidenum">
              <a:rPr lang="en-US" altLang="en-US" sz="1200">
                <a:latin typeface="Calibri" panose="020F0502020204030204" pitchFamily="34" charset="0"/>
              </a:rPr>
              <a:pPr eaLnBrk="1" hangingPunct="1"/>
              <a:t>19</a:t>
            </a:fld>
            <a:endParaRPr lang="en-US" altLang="en-US" sz="1200">
              <a:latin typeface="Calibri" panose="020F0502020204030204" pitchFamily="34" charset="0"/>
            </a:endParaRPr>
          </a:p>
        </p:txBody>
      </p:sp>
      <p:sp>
        <p:nvSpPr>
          <p:cNvPr id="28674" name="Rectangle 7">
            <a:extLst>
              <a:ext uri="{FF2B5EF4-FFF2-40B4-BE49-F238E27FC236}">
                <a16:creationId xmlns:a16="http://schemas.microsoft.com/office/drawing/2014/main" id="{90E11811-D379-5742-A403-BD5073F593F2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/>
            <a:fld id="{124C3632-9143-9741-A499-02163D165175}" type="slidenum">
              <a:rPr lang="en-US" altLang="en-US" sz="1200">
                <a:latin typeface="Calibri" panose="020F0502020204030204" pitchFamily="34" charset="0"/>
              </a:rPr>
              <a:pPr algn="r" eaLnBrk="1" hangingPunct="1"/>
              <a:t>19</a:t>
            </a:fld>
            <a:endParaRPr lang="en-US" altLang="en-US" sz="1200">
              <a:latin typeface="Calibri" panose="020F0502020204030204" pitchFamily="34" charset="0"/>
            </a:endParaRPr>
          </a:p>
        </p:txBody>
      </p:sp>
      <p:sp>
        <p:nvSpPr>
          <p:cNvPr id="28675" name="Rectangle 2">
            <a:extLst>
              <a:ext uri="{FF2B5EF4-FFF2-40B4-BE49-F238E27FC236}">
                <a16:creationId xmlns:a16="http://schemas.microsoft.com/office/drawing/2014/main" id="{6907350D-192F-C946-8301-8A5B30723DA0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8676" name="Rectangle 3">
            <a:extLst>
              <a:ext uri="{FF2B5EF4-FFF2-40B4-BE49-F238E27FC236}">
                <a16:creationId xmlns:a16="http://schemas.microsoft.com/office/drawing/2014/main" id="{9C952239-9BC9-7E44-BEAD-1D77A3B4B59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064290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3607459-2E8A-C649-9D75-07D7C037021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D4EC1379-291B-6C46-BBC1-DCAA15BE8553}" type="slidenum">
              <a:rPr lang="en-US" altLang="en-US" sz="1200">
                <a:latin typeface="Calibri" panose="020F0502020204030204" pitchFamily="34" charset="0"/>
              </a:rPr>
              <a:pPr eaLnBrk="1" hangingPunct="1"/>
              <a:t>21</a:t>
            </a:fld>
            <a:endParaRPr lang="en-US" altLang="en-US" sz="1200">
              <a:latin typeface="Calibri" panose="020F0502020204030204" pitchFamily="34" charset="0"/>
            </a:endParaRPr>
          </a:p>
        </p:txBody>
      </p:sp>
      <p:sp>
        <p:nvSpPr>
          <p:cNvPr id="26626" name="Rectangle 7">
            <a:extLst>
              <a:ext uri="{FF2B5EF4-FFF2-40B4-BE49-F238E27FC236}">
                <a16:creationId xmlns:a16="http://schemas.microsoft.com/office/drawing/2014/main" id="{434243A0-7525-F94A-A274-D17BB84B804C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/>
            <a:fld id="{D4F431A9-A867-9D45-ADD8-2BC0ED1525DC}" type="slidenum">
              <a:rPr lang="en-US" altLang="en-US" sz="1200">
                <a:latin typeface="Calibri" panose="020F0502020204030204" pitchFamily="34" charset="0"/>
              </a:rPr>
              <a:pPr algn="r" eaLnBrk="1" hangingPunct="1"/>
              <a:t>21</a:t>
            </a:fld>
            <a:endParaRPr lang="en-US" altLang="en-US" sz="1200">
              <a:latin typeface="Calibri" panose="020F0502020204030204" pitchFamily="34" charset="0"/>
            </a:endParaRPr>
          </a:p>
        </p:txBody>
      </p:sp>
      <p:sp>
        <p:nvSpPr>
          <p:cNvPr id="26627" name="Rectangle 2">
            <a:extLst>
              <a:ext uri="{FF2B5EF4-FFF2-40B4-BE49-F238E27FC236}">
                <a16:creationId xmlns:a16="http://schemas.microsoft.com/office/drawing/2014/main" id="{5C3837F7-625D-E74A-9597-75A2C88C5481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6628" name="Rectangle 3">
            <a:extLst>
              <a:ext uri="{FF2B5EF4-FFF2-40B4-BE49-F238E27FC236}">
                <a16:creationId xmlns:a16="http://schemas.microsoft.com/office/drawing/2014/main" id="{B43C0E18-9351-1447-9F50-770CE494E77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dirty="0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188862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emf"/><Relationship Id="rId4" Type="http://schemas.openxmlformats.org/officeDocument/2006/relationships/image" Target="../media/image3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7" y="6400800"/>
            <a:ext cx="12188825" cy="457200"/>
          </a:xfrm>
          <a:prstGeom prst="rect">
            <a:avLst/>
          </a:prstGeom>
          <a:solidFill>
            <a:srgbClr val="691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7" y="6334316"/>
            <a:ext cx="12188825" cy="64008"/>
          </a:xfrm>
          <a:prstGeom prst="rect">
            <a:avLst/>
          </a:prstGeom>
          <a:solidFill>
            <a:srgbClr val="B191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Module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dirty="0"/>
              <a:t>Lecture; course; term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72A7C-CD32-D543-9541-5D4E9CD9F017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9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3A9993F4-BD82-8C42-B758-81E3156C72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1498" y="317077"/>
            <a:ext cx="1219200" cy="1219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4070C7D-A2BC-2C46-AC05-FA5AE8FF76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217" t="22748" r="1427" b="27500"/>
          <a:stretch/>
        </p:blipFill>
        <p:spPr>
          <a:xfrm>
            <a:off x="6260275" y="393276"/>
            <a:ext cx="2052871" cy="1143001"/>
          </a:xfrm>
          <a:prstGeom prst="rect">
            <a:avLst/>
          </a:prstGeom>
        </p:spPr>
      </p:pic>
      <p:pic>
        <p:nvPicPr>
          <p:cNvPr id="12" name="Picture 11" descr="url-1.jpeg">
            <a:extLst>
              <a:ext uri="{FF2B5EF4-FFF2-40B4-BE49-F238E27FC236}">
                <a16:creationId xmlns:a16="http://schemas.microsoft.com/office/drawing/2014/main" id="{0377E4AB-1C77-354C-975B-A8B28EDC34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6456" y="507577"/>
            <a:ext cx="1143819" cy="914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DE15FF5-4E82-6743-B02A-24CF40F59F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13146" y="373978"/>
            <a:ext cx="1683224" cy="914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178B817-31ED-534B-91F6-D24786ACF068}"/>
              </a:ext>
            </a:extLst>
          </p:cNvPr>
          <p:cNvSpPr txBox="1"/>
          <p:nvPr/>
        </p:nvSpPr>
        <p:spPr>
          <a:xfrm>
            <a:off x="8011055" y="5729130"/>
            <a:ext cx="33796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Developed by : name, email</a:t>
            </a:r>
          </a:p>
          <a:p>
            <a:r>
              <a:rPr lang="en-US" sz="1400" dirty="0"/>
              <a:t>Work supported by NSF grant OAC-1829644</a:t>
            </a:r>
          </a:p>
        </p:txBody>
      </p:sp>
    </p:spTree>
    <p:extLst>
      <p:ext uri="{BB962C8B-B14F-4D97-AF65-F5344CB8AC3E}">
        <p14:creationId xmlns:p14="http://schemas.microsoft.com/office/powerpoint/2010/main" val="41264301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" y="4953000"/>
            <a:ext cx="12188825" cy="1905000"/>
          </a:xfrm>
          <a:prstGeom prst="rect">
            <a:avLst/>
          </a:prstGeom>
          <a:solidFill>
            <a:srgbClr val="691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7" y="4915076"/>
            <a:ext cx="12188825" cy="64008"/>
          </a:xfrm>
          <a:prstGeom prst="rect">
            <a:avLst/>
          </a:prstGeom>
          <a:solidFill>
            <a:srgbClr val="B191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9360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7" y="0"/>
            <a:ext cx="12191985" cy="4915076"/>
          </a:xfrm>
          <a:solidFill>
            <a:srgbClr val="691D20"/>
          </a:solid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907024"/>
            <a:ext cx="1011936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72A7C-CD32-D543-9541-5D4E9CD9F0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4998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72A7C-CD32-D543-9541-5D4E9CD9F0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8482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7" y="6400800"/>
            <a:ext cx="12188825" cy="457200"/>
          </a:xfrm>
          <a:prstGeom prst="rect">
            <a:avLst/>
          </a:prstGeom>
          <a:solidFill>
            <a:srgbClr val="691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7" y="6334316"/>
            <a:ext cx="12188825" cy="64008"/>
          </a:xfrm>
          <a:prstGeom prst="rect">
            <a:avLst/>
          </a:prstGeom>
          <a:solidFill>
            <a:srgbClr val="B191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414780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414779"/>
            <a:ext cx="7734300" cy="5757420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72A7C-CD32-D543-9541-5D4E9CD9F0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4948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spcBef>
                <a:spcPts val="600"/>
              </a:spcBef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72A7C-CD32-D543-9541-5D4E9CD9F0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4827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7" y="6400800"/>
            <a:ext cx="12188825" cy="457200"/>
          </a:xfrm>
          <a:prstGeom prst="rect">
            <a:avLst/>
          </a:prstGeom>
          <a:solidFill>
            <a:srgbClr val="691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7" y="6334316"/>
            <a:ext cx="12188825" cy="64008"/>
          </a:xfrm>
          <a:prstGeom prst="rect">
            <a:avLst/>
          </a:prstGeom>
          <a:solidFill>
            <a:srgbClr val="B191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72A7C-CD32-D543-9541-5D4E9CD9F017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9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66317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6"/>
            <a:ext cx="10058400" cy="96843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453243"/>
            <a:ext cx="4937760" cy="4415851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453243"/>
            <a:ext cx="4937760" cy="441585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72A7C-CD32-D543-9541-5D4E9CD9F0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286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6"/>
            <a:ext cx="10058400" cy="96875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477911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214193"/>
            <a:ext cx="4937760" cy="3654901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477911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214193"/>
            <a:ext cx="4937760" cy="3654901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72A7C-CD32-D543-9541-5D4E9CD9F0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06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72A7C-CD32-D543-9541-5D4E9CD9F0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2012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36277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7" y="6400800"/>
            <a:ext cx="12188825" cy="457200"/>
          </a:xfrm>
          <a:prstGeom prst="rect">
            <a:avLst/>
          </a:prstGeom>
          <a:solidFill>
            <a:srgbClr val="691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7" y="6334316"/>
            <a:ext cx="12188825" cy="64008"/>
          </a:xfrm>
          <a:prstGeom prst="rect">
            <a:avLst/>
          </a:prstGeom>
          <a:solidFill>
            <a:srgbClr val="B191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ToUCH Project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72A7C-CD32-D543-9541-5D4E9CD9F0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2773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8" y="0"/>
            <a:ext cx="4050791" cy="6858000"/>
          </a:xfrm>
          <a:prstGeom prst="rect">
            <a:avLst/>
          </a:prstGeom>
          <a:solidFill>
            <a:srgbClr val="691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rgbClr val="B191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13650" y="731520"/>
            <a:ext cx="6679191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3" y="6459787"/>
            <a:ext cx="2618511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7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ToUCH Project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BD72A7C-CD32-D543-9541-5D4E9CD9F0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0693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59786"/>
            <a:ext cx="12192001" cy="398214"/>
          </a:xfrm>
          <a:prstGeom prst="rect">
            <a:avLst/>
          </a:prstGeom>
          <a:solidFill>
            <a:srgbClr val="691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" y="6393303"/>
            <a:ext cx="12192001" cy="65999"/>
          </a:xfrm>
          <a:prstGeom prst="rect">
            <a:avLst/>
          </a:prstGeom>
          <a:solidFill>
            <a:srgbClr val="B191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6"/>
            <a:ext cx="10058400" cy="103492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79" y="1543050"/>
            <a:ext cx="10058401" cy="4326044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2" y="6459787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6" y="6459787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cap="all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ToUCH Project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60" y="6459787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rgbClr val="FFFFFF"/>
                </a:solidFill>
              </a:defRPr>
            </a:lvl1pPr>
          </a:lstStyle>
          <a:p>
            <a:fld id="{1BD72A7C-CD32-D543-9541-5D4E9CD9F017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88720" y="1361200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62591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457200" indent="-320040" algn="l" defTabSz="914400" rtl="0" eaLnBrk="1" latinLnBrk="0" hangingPunct="1">
        <a:lnSpc>
          <a:spcPct val="90000"/>
        </a:lnSpc>
        <a:spcBef>
          <a:spcPts val="0"/>
        </a:spcBef>
        <a:spcAft>
          <a:spcPts val="200"/>
        </a:spcAft>
        <a:buClr>
          <a:srgbClr val="C00000"/>
        </a:buClr>
        <a:buSzPct val="100000"/>
        <a:buFont typeface="Arial" charset="0"/>
        <a:buChar char="•"/>
        <a:defRPr sz="2800" b="0" i="0" kern="1200">
          <a:solidFill>
            <a:schemeClr val="tx1">
              <a:lumMod val="75000"/>
              <a:lumOff val="25000"/>
            </a:schemeClr>
          </a:solidFill>
          <a:latin typeface="Calibri Light" charset="0"/>
          <a:ea typeface="Calibri Light" charset="0"/>
          <a:cs typeface="Calibri Light" charset="0"/>
        </a:defRPr>
      </a:lvl1pPr>
      <a:lvl2pPr marL="731520" indent="-283464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rgbClr val="C00000"/>
        </a:buClr>
        <a:buFont typeface="Arial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Calibri Light" charset="0"/>
          <a:ea typeface="Calibri Light" charset="0"/>
          <a:cs typeface="Calibri Light" charset="0"/>
        </a:defRPr>
      </a:lvl2pPr>
      <a:lvl3pPr marL="9144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rgbClr val="C00000"/>
        </a:buClr>
        <a:buFont typeface="Arial" charset="0"/>
        <a:buChar char="•"/>
        <a:defRPr sz="1800" b="0" i="0" kern="1200">
          <a:solidFill>
            <a:schemeClr val="tx1">
              <a:lumMod val="75000"/>
              <a:lumOff val="25000"/>
            </a:schemeClr>
          </a:solidFill>
          <a:latin typeface="Calibri Light" charset="0"/>
          <a:ea typeface="Calibri Light" charset="0"/>
          <a:cs typeface="Calibri Light" charset="0"/>
        </a:defRPr>
      </a:lvl3pPr>
      <a:lvl4pPr marL="1097280" indent="-192024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rgbClr val="C00000"/>
        </a:buClr>
        <a:buFont typeface="Arial" charset="0"/>
        <a:buChar char="•"/>
        <a:defRPr sz="1800" b="0" i="0" kern="1200">
          <a:solidFill>
            <a:schemeClr val="tx1">
              <a:lumMod val="75000"/>
              <a:lumOff val="25000"/>
            </a:schemeClr>
          </a:solidFill>
          <a:latin typeface="Calibri Light" charset="0"/>
          <a:ea typeface="Calibri Light" charset="0"/>
          <a:cs typeface="Calibri Light" charset="0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rgbClr val="C00000"/>
        </a:buClr>
        <a:buFont typeface="Arial" charset="0"/>
        <a:buChar char="•"/>
        <a:defRPr sz="1800" b="0" i="0" kern="1200">
          <a:solidFill>
            <a:schemeClr val="tx1">
              <a:lumMod val="75000"/>
              <a:lumOff val="25000"/>
            </a:schemeClr>
          </a:solidFill>
          <a:latin typeface="Calibri Light" charset="0"/>
          <a:ea typeface="Calibri Light" charset="0"/>
          <a:cs typeface="Calibri Light" charset="0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jpeg"/><Relationship Id="rId4" Type="http://schemas.openxmlformats.org/officeDocument/2006/relationships/image" Target="../media/image39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jpg"/><Relationship Id="rId4" Type="http://schemas.openxmlformats.org/officeDocument/2006/relationships/image" Target="../media/image39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jpeg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jpeg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jpeg"/><Relationship Id="rId4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tiff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jpg"/><Relationship Id="rId4" Type="http://schemas.openxmlformats.org/officeDocument/2006/relationships/image" Target="../media/image39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gif"/><Relationship Id="rId5" Type="http://schemas.openxmlformats.org/officeDocument/2006/relationships/image" Target="../media/image8.tiff"/><Relationship Id="rId4" Type="http://schemas.openxmlformats.org/officeDocument/2006/relationships/image" Target="../media/image7.tif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9.jpeg"/><Relationship Id="rId4" Type="http://schemas.openxmlformats.org/officeDocument/2006/relationships/image" Target="../media/image3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g"/><Relationship Id="rId3" Type="http://schemas.openxmlformats.org/officeDocument/2006/relationships/image" Target="../media/image20.jpg"/><Relationship Id="rId7" Type="http://schemas.openxmlformats.org/officeDocument/2006/relationships/image" Target="../media/image24.jpg"/><Relationship Id="rId12" Type="http://schemas.openxmlformats.org/officeDocument/2006/relationships/image" Target="../media/image29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jpg"/><Relationship Id="rId11" Type="http://schemas.openxmlformats.org/officeDocument/2006/relationships/image" Target="../media/image28.jpg"/><Relationship Id="rId5" Type="http://schemas.openxmlformats.org/officeDocument/2006/relationships/image" Target="../media/image22.png"/><Relationship Id="rId10" Type="http://schemas.openxmlformats.org/officeDocument/2006/relationships/image" Target="../media/image27.jpg"/><Relationship Id="rId4" Type="http://schemas.openxmlformats.org/officeDocument/2006/relationships/image" Target="../media/image21.jpg"/><Relationship Id="rId9" Type="http://schemas.openxmlformats.org/officeDocument/2006/relationships/image" Target="../media/image2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>
            <a:extLst>
              <a:ext uri="{FF2B5EF4-FFF2-40B4-BE49-F238E27FC236}">
                <a16:creationId xmlns:a16="http://schemas.microsoft.com/office/drawing/2014/main" id="{E9EBE225-A9DB-0841-9B4A-B6FAAB4E917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en-US" sz="6600" dirty="0"/>
              <a:t>Heterogeneous Computing : Elementary Notions</a:t>
            </a:r>
          </a:p>
        </p:txBody>
      </p:sp>
      <p:sp>
        <p:nvSpPr>
          <p:cNvPr id="15362" name="Subtitle 2">
            <a:extLst>
              <a:ext uri="{FF2B5EF4-FFF2-40B4-BE49-F238E27FC236}">
                <a16:creationId xmlns:a16="http://schemas.microsoft.com/office/drawing/2014/main" id="{87EDC628-3E0B-D445-9DD7-D7D30FDE16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502727"/>
          </a:xfrm>
        </p:spPr>
        <p:txBody>
          <a:bodyPr>
            <a:noAutofit/>
          </a:bodyPr>
          <a:lstStyle/>
          <a:p>
            <a:r>
              <a:rPr lang="en-US" altLang="en-US" sz="1600" dirty="0"/>
              <a:t>Lecture </a:t>
            </a:r>
          </a:p>
          <a:p>
            <a:r>
              <a:rPr lang="en-US" altLang="en-US" sz="1600" dirty="0"/>
              <a:t>CS1</a:t>
            </a:r>
          </a:p>
          <a:p>
            <a:r>
              <a:rPr lang="en-US" altLang="en-US" sz="1600" dirty="0"/>
              <a:t>Fall 2018</a:t>
            </a:r>
          </a:p>
          <a:p>
            <a:endParaRPr lang="en-US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1604237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/>
              <a:t>Computing is not just about performance</a:t>
            </a:r>
          </a:p>
        </p:txBody>
      </p:sp>
      <p:pic>
        <p:nvPicPr>
          <p:cNvPr id="53250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7" t="13470" r="-568" b="14360"/>
          <a:stretch>
            <a:fillRect/>
          </a:stretch>
        </p:blipFill>
        <p:spPr bwMode="auto">
          <a:xfrm>
            <a:off x="515110" y="2242253"/>
            <a:ext cx="7204725" cy="31745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3251" name="TextBox 1"/>
          <p:cNvSpPr txBox="1">
            <a:spLocks noChangeArrowheads="1"/>
          </p:cNvSpPr>
          <p:nvPr/>
        </p:nvSpPr>
        <p:spPr bwMode="auto">
          <a:xfrm>
            <a:off x="2059951" y="5520864"/>
            <a:ext cx="388202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 sz="1200" i="1" dirty="0">
                <a:latin typeface="Calibri" panose="020F0502020204030204" pitchFamily="34" charset="0"/>
                <a:cs typeface="Calibri" panose="020F0502020204030204" pitchFamily="34" charset="0"/>
              </a:rPr>
              <a:t>Chart courtesy : Pat </a:t>
            </a:r>
            <a:r>
              <a:rPr lang="en-US" altLang="en-US" sz="1200" i="1" dirty="0" err="1">
                <a:latin typeface="Calibri" panose="020F0502020204030204" pitchFamily="34" charset="0"/>
                <a:cs typeface="Calibri" panose="020F0502020204030204" pitchFamily="34" charset="0"/>
              </a:rPr>
              <a:t>Gelsinger</a:t>
            </a:r>
            <a:r>
              <a:rPr lang="en-US" altLang="en-US" sz="1200" i="1" dirty="0">
                <a:latin typeface="Calibri" panose="020F0502020204030204" pitchFamily="34" charset="0"/>
                <a:cs typeface="Calibri" panose="020F0502020204030204" pitchFamily="34" charset="0"/>
              </a:rPr>
              <a:t>, Intel Developer Forum, 2004 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377CE6D-939D-CD40-9A6C-6D8106C2E5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5A4A52-D8AE-8B48-83AE-93EC8B435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72A7C-CD32-D543-9541-5D4E9CD9F017}" type="slidenum">
              <a:rPr lang="en-US" smtClean="0"/>
              <a:t>10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1E23EF-5658-894F-93C8-B3B3C15E53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59595" y="1540051"/>
            <a:ext cx="2652890" cy="4701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4652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C8E80-7386-7744-BEEB-EAE05A3E4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Heterogenous Processors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4278E0-373E-984B-8069-F9A10818E3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F9DC52-5B0B-F046-87F9-E4889990EA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72A7C-CD32-D543-9541-5D4E9CD9F017}" type="slidenum">
              <a:rPr lang="en-US" smtClean="0"/>
              <a:t>11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413FD3-F8F2-0E46-8686-E2ECB2E5BE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859668" y="2197590"/>
            <a:ext cx="4514844" cy="33861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C94CC7-C158-5849-9EE2-73E86724E0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56217" y="1987339"/>
            <a:ext cx="3048104" cy="3934390"/>
          </a:xfrm>
          <a:prstGeom prst="rect">
            <a:avLst/>
          </a:prstGeom>
        </p:spPr>
      </p:pic>
      <p:sp>
        <p:nvSpPr>
          <p:cNvPr id="9" name="Right Arrow 8">
            <a:extLst>
              <a:ext uri="{FF2B5EF4-FFF2-40B4-BE49-F238E27FC236}">
                <a16:creationId xmlns:a16="http://schemas.microsoft.com/office/drawing/2014/main" id="{D9961C3F-AE31-984C-ABFD-5B9E81E3C5AE}"/>
              </a:ext>
            </a:extLst>
          </p:cNvPr>
          <p:cNvSpPr/>
          <p:nvPr/>
        </p:nvSpPr>
        <p:spPr>
          <a:xfrm>
            <a:off x="5643154" y="3334626"/>
            <a:ext cx="1246787" cy="1239815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0827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GPUs</a:t>
            </a:r>
          </a:p>
        </p:txBody>
      </p:sp>
      <p:pic>
        <p:nvPicPr>
          <p:cNvPr id="4" name="Picture 3" descr="IMG_0523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935860" y="2080591"/>
            <a:ext cx="4464537" cy="33488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608" y="2498034"/>
            <a:ext cx="3845339" cy="3240264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 bwMode="auto">
          <a:xfrm>
            <a:off x="4981151" y="2973851"/>
            <a:ext cx="1477632" cy="1780037"/>
          </a:xfrm>
          <a:prstGeom prst="rightArrow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164775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CPU + GPU Heterogeneity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5360" y="2390465"/>
            <a:ext cx="7735533" cy="2608918"/>
          </a:xfrm>
        </p:spPr>
      </p:pic>
    </p:spTree>
    <p:extLst>
      <p:ext uri="{BB962C8B-B14F-4D97-AF65-F5344CB8AC3E}">
        <p14:creationId xmlns:p14="http://schemas.microsoft.com/office/powerpoint/2010/main" val="5073588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679" y="527550"/>
            <a:ext cx="8806642" cy="562546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189843" y="5130121"/>
            <a:ext cx="4002157" cy="120032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i="1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Scale </a:t>
            </a:r>
          </a:p>
          <a:p>
            <a:pPr algn="ctr"/>
            <a:r>
              <a:rPr lang="en-US" sz="2400" i="1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number of cores/SM</a:t>
            </a:r>
          </a:p>
          <a:p>
            <a:pPr algn="ctr"/>
            <a:r>
              <a:rPr lang="en-US" sz="2400" i="1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number of SMs/GPU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294199" y="5967673"/>
            <a:ext cx="3571461" cy="725555"/>
          </a:xfrm>
          <a:solidFill>
            <a:schemeClr val="accent5">
              <a:lumMod val="20000"/>
              <a:lumOff val="80000"/>
            </a:schemeClr>
          </a:solidFill>
        </p:spPr>
        <p:txBody>
          <a:bodyPr anchor="ctr">
            <a:normAutofit/>
          </a:bodyPr>
          <a:lstStyle/>
          <a:p>
            <a:pPr algn="ctr"/>
            <a:r>
              <a:rPr lang="en-US" sz="4000" dirty="0">
                <a:solidFill>
                  <a:srgbClr val="C00000"/>
                </a:solidFill>
              </a:rPr>
              <a:t>NVIDIA Pascal</a:t>
            </a:r>
          </a:p>
        </p:txBody>
      </p:sp>
    </p:spTree>
    <p:extLst>
      <p:ext uri="{BB962C8B-B14F-4D97-AF65-F5344CB8AC3E}">
        <p14:creationId xmlns:p14="http://schemas.microsoft.com/office/powerpoint/2010/main" val="2296003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4FB4960-552C-BB40-B451-A88CEBA99A39}"/>
              </a:ext>
            </a:extLst>
          </p:cNvPr>
          <p:cNvSpPr/>
          <p:nvPr/>
        </p:nvSpPr>
        <p:spPr>
          <a:xfrm>
            <a:off x="1689652" y="2097157"/>
            <a:ext cx="9134061" cy="3498573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142F56-0DEA-6F4B-8237-43F8A643D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 Heterogeneity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8F81AAC-E437-3443-9822-2F0C7DDF76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07097" y="3996815"/>
            <a:ext cx="1034920" cy="1034920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1FBFAB-3C93-E64B-8181-D88292F265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6BF258-CC4A-2B4D-979A-120FF9F3D3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72A7C-CD32-D543-9541-5D4E9CD9F017}" type="slidenum">
              <a:rPr lang="en-US" smtClean="0"/>
              <a:t>15</a:t>
            </a:fld>
            <a:endParaRPr lang="en-US"/>
          </a:p>
        </p:txBody>
      </p:sp>
      <p:pic>
        <p:nvPicPr>
          <p:cNvPr id="8" name="Content Placeholder 6">
            <a:extLst>
              <a:ext uri="{FF2B5EF4-FFF2-40B4-BE49-F238E27FC236}">
                <a16:creationId xmlns:a16="http://schemas.microsoft.com/office/drawing/2014/main" id="{8A2E8D34-7D1E-5045-857C-D1C3F1BDEF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9720" y="3170583"/>
            <a:ext cx="1861152" cy="1861152"/>
          </a:xfrm>
          <a:prstGeom prst="rect">
            <a:avLst/>
          </a:prstGeom>
        </p:spPr>
      </p:pic>
      <p:pic>
        <p:nvPicPr>
          <p:cNvPr id="9" name="Content Placeholder 6">
            <a:extLst>
              <a:ext uri="{FF2B5EF4-FFF2-40B4-BE49-F238E27FC236}">
                <a16:creationId xmlns:a16="http://schemas.microsoft.com/office/drawing/2014/main" id="{CC4D2760-98CD-B14F-81BD-F5F2EB1C95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8575" y="3996815"/>
            <a:ext cx="1034920" cy="1034920"/>
          </a:xfrm>
          <a:prstGeom prst="rect">
            <a:avLst/>
          </a:prstGeom>
        </p:spPr>
      </p:pic>
      <p:pic>
        <p:nvPicPr>
          <p:cNvPr id="10" name="Content Placeholder 6">
            <a:extLst>
              <a:ext uri="{FF2B5EF4-FFF2-40B4-BE49-F238E27FC236}">
                <a16:creationId xmlns:a16="http://schemas.microsoft.com/office/drawing/2014/main" id="{4109BCAE-357E-C54B-B9A5-2DCDB49ABA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1198" y="2455000"/>
            <a:ext cx="2576735" cy="257673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22D7FAB-CFD3-1E4B-BBCC-1C86EBB76321}"/>
              </a:ext>
            </a:extLst>
          </p:cNvPr>
          <p:cNvSpPr txBox="1"/>
          <p:nvPr/>
        </p:nvSpPr>
        <p:spPr>
          <a:xfrm>
            <a:off x="742312" y="5843092"/>
            <a:ext cx="3390095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Operational frequency is different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70222B1-C7A8-3047-8DCE-CC289B813C91}"/>
              </a:ext>
            </a:extLst>
          </p:cNvPr>
          <p:cNvSpPr/>
          <p:nvPr/>
        </p:nvSpPr>
        <p:spPr>
          <a:xfrm>
            <a:off x="1766116" y="2210286"/>
            <a:ext cx="31932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Heterogenous Multicore System</a:t>
            </a:r>
          </a:p>
        </p:txBody>
      </p:sp>
    </p:spTree>
    <p:extLst>
      <p:ext uri="{BB962C8B-B14F-4D97-AF65-F5344CB8AC3E}">
        <p14:creationId xmlns:p14="http://schemas.microsoft.com/office/powerpoint/2010/main" val="20306031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505" name="Group 8">
            <a:extLst>
              <a:ext uri="{FF2B5EF4-FFF2-40B4-BE49-F238E27FC236}">
                <a16:creationId xmlns:a16="http://schemas.microsoft.com/office/drawing/2014/main" id="{6DBA10C4-9B61-4944-B99F-AEE4A46D48FC}"/>
              </a:ext>
            </a:extLst>
          </p:cNvPr>
          <p:cNvGrpSpPr>
            <a:grpSpLocks/>
          </p:cNvGrpSpPr>
          <p:nvPr/>
        </p:nvGrpSpPr>
        <p:grpSpPr bwMode="auto">
          <a:xfrm>
            <a:off x="2074862" y="264836"/>
            <a:ext cx="1247775" cy="815975"/>
            <a:chOff x="1905000" y="609600"/>
            <a:chExt cx="1752600" cy="1676399"/>
          </a:xfrm>
        </p:grpSpPr>
        <p:pic>
          <p:nvPicPr>
            <p:cNvPr id="21524" name="Picture 3" descr="220px-Homeodomain-dna-1ahd.png">
              <a:extLst>
                <a:ext uri="{FF2B5EF4-FFF2-40B4-BE49-F238E27FC236}">
                  <a16:creationId xmlns:a16="http://schemas.microsoft.com/office/drawing/2014/main" id="{3475A50B-B712-9947-8411-A719CB1A67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81200" y="762000"/>
              <a:ext cx="1447800" cy="1460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525" name="Cloud Callout 7">
              <a:extLst>
                <a:ext uri="{FF2B5EF4-FFF2-40B4-BE49-F238E27FC236}">
                  <a16:creationId xmlns:a16="http://schemas.microsoft.com/office/drawing/2014/main" id="{61ECE8C7-A11E-A945-9164-C03D7ACEFB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5000" y="609600"/>
              <a:ext cx="1752600" cy="1676399"/>
            </a:xfrm>
            <a:prstGeom prst="cloudCallout">
              <a:avLst>
                <a:gd name="adj1" fmla="val -5505"/>
                <a:gd name="adj2" fmla="val 89509"/>
              </a:avLst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</a:endParaRPr>
            </a:p>
          </p:txBody>
        </p:sp>
      </p:grpSp>
      <p:sp>
        <p:nvSpPr>
          <p:cNvPr id="21506" name="Date Placeholder 2">
            <a:extLst>
              <a:ext uri="{FF2B5EF4-FFF2-40B4-BE49-F238E27FC236}">
                <a16:creationId xmlns:a16="http://schemas.microsoft.com/office/drawing/2014/main" id="{3EEEBC84-DB20-5D40-8D62-AF33B61831AF}"/>
              </a:ext>
            </a:extLst>
          </p:cNvPr>
          <p:cNvSpPr txBox="1">
            <a:spLocks noGrp="1"/>
          </p:cNvSpPr>
          <p:nvPr/>
        </p:nvSpPr>
        <p:spPr bwMode="auto">
          <a:xfrm>
            <a:off x="1524000" y="6553200"/>
            <a:ext cx="12192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 sz="1400">
              <a:solidFill>
                <a:srgbClr val="FFFFFF"/>
              </a:solidFill>
            </a:endParaRPr>
          </a:p>
        </p:txBody>
      </p:sp>
      <p:sp>
        <p:nvSpPr>
          <p:cNvPr id="21507" name="Rectangle 2">
            <a:extLst>
              <a:ext uri="{FF2B5EF4-FFF2-40B4-BE49-F238E27FC236}">
                <a16:creationId xmlns:a16="http://schemas.microsoft.com/office/drawing/2014/main" id="{1144349D-9EA7-FC4D-84DF-1C4C807FB2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4600" y="1847851"/>
            <a:ext cx="1841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 sz="1000" b="1">
              <a:solidFill>
                <a:srgbClr val="FFFFFF"/>
              </a:solidFill>
            </a:endParaRPr>
          </a:p>
        </p:txBody>
      </p:sp>
      <p:sp>
        <p:nvSpPr>
          <p:cNvPr id="21508" name="Rectangle 5">
            <a:extLst>
              <a:ext uri="{FF2B5EF4-FFF2-40B4-BE49-F238E27FC236}">
                <a16:creationId xmlns:a16="http://schemas.microsoft.com/office/drawing/2014/main" id="{3396D309-84B8-D046-96AA-838F9BA823F9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5948363" y="173038"/>
            <a:ext cx="6243637" cy="457200"/>
          </a:xfrm>
        </p:spPr>
        <p:txBody>
          <a:bodyPr anchor="ctr">
            <a:noAutofit/>
          </a:bodyPr>
          <a:lstStyle/>
          <a:p>
            <a:pPr algn="ctr" eaLnBrk="1" hangingPunct="1"/>
            <a:r>
              <a:rPr lang="en-US" altLang="en-US" sz="4000" dirty="0">
                <a:ea typeface="ＭＳ Ｐゴシック" panose="020B0600070205080204" pitchFamily="34" charset="-128"/>
                <a:cs typeface="Calibri" panose="020F0502020204030204" pitchFamily="34" charset="0"/>
              </a:rPr>
              <a:t>Program Execution</a:t>
            </a:r>
          </a:p>
        </p:txBody>
      </p:sp>
      <p:sp>
        <p:nvSpPr>
          <p:cNvPr id="21509" name="Rectangle 31">
            <a:extLst>
              <a:ext uri="{FF2B5EF4-FFF2-40B4-BE49-F238E27FC236}">
                <a16:creationId xmlns:a16="http://schemas.microsoft.com/office/drawing/2014/main" id="{FB638267-8ACC-A24E-AB95-29EC7948BFC3}"/>
              </a:ext>
            </a:extLst>
          </p:cNvPr>
          <p:cNvSpPr>
            <a:spLocks noChangeArrowheads="1"/>
          </p:cNvSpPr>
          <p:nvPr/>
        </p:nvSpPr>
        <p:spPr bwMode="auto">
          <a:xfrm rot="1680000">
            <a:off x="3331743" y="2208928"/>
            <a:ext cx="103906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000" b="1">
                <a:solidFill>
                  <a:srgbClr val="FFFFFF"/>
                </a:solidFill>
              </a:rPr>
              <a:t>Tuning Level</a:t>
            </a:r>
          </a:p>
        </p:txBody>
      </p:sp>
      <p:pic>
        <p:nvPicPr>
          <p:cNvPr id="7" name="Picture 6" descr="Computer+Programmer_1f9a61_4043005.jpg">
            <a:extLst>
              <a:ext uri="{FF2B5EF4-FFF2-40B4-BE49-F238E27FC236}">
                <a16:creationId xmlns:a16="http://schemas.microsoft.com/office/drawing/2014/main" id="{799DAE32-F988-D242-A127-8C30FD2E28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0587" y="1532028"/>
            <a:ext cx="3739580" cy="26709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92" name="TextBox 4">
            <a:extLst>
              <a:ext uri="{FF2B5EF4-FFF2-40B4-BE49-F238E27FC236}">
                <a16:creationId xmlns:a16="http://schemas.microsoft.com/office/drawing/2014/main" id="{FDA99ACE-4006-3D4C-B547-D608CBD8E6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95713" y="4616450"/>
            <a:ext cx="2665412" cy="1385888"/>
          </a:xfrm>
          <a:prstGeom prst="rect">
            <a:avLst/>
          </a:prstGeom>
          <a:solidFill>
            <a:srgbClr val="FFFEE0"/>
          </a:solidFill>
          <a:ln>
            <a:noFill/>
          </a:ln>
          <a:effectLst>
            <a:outerShdw blurRad="50800" dist="38100" dir="2700000" algn="tl" rotWithShape="0">
              <a:srgbClr val="808080">
                <a:alpha val="39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1200" b="1" dirty="0">
                <a:latin typeface="Courier New"/>
                <a:cs typeface="Courier New"/>
              </a:rPr>
              <a:t>int main() {</a:t>
            </a:r>
          </a:p>
          <a:p>
            <a:pPr eaLnBrk="1" hangingPunct="1">
              <a:defRPr/>
            </a:pPr>
            <a:r>
              <a:rPr lang="en-US" sz="1200" b="1" dirty="0">
                <a:latin typeface="Courier New"/>
                <a:cs typeface="Courier New"/>
              </a:rPr>
              <a:t>      int x, y, result;</a:t>
            </a:r>
          </a:p>
          <a:p>
            <a:pPr eaLnBrk="1" hangingPunct="1">
              <a:defRPr/>
            </a:pPr>
            <a:r>
              <a:rPr lang="en-US" sz="1200" b="1" dirty="0">
                <a:latin typeface="Courier New"/>
                <a:cs typeface="Courier New"/>
              </a:rPr>
              <a:t>      x = 17; </a:t>
            </a:r>
          </a:p>
          <a:p>
            <a:pPr eaLnBrk="1" hangingPunct="1">
              <a:defRPr/>
            </a:pPr>
            <a:r>
              <a:rPr lang="en-US" sz="1200" b="1" dirty="0">
                <a:latin typeface="Courier New"/>
                <a:cs typeface="Courier New"/>
              </a:rPr>
              <a:t>      y = 13;</a:t>
            </a:r>
          </a:p>
          <a:p>
            <a:pPr eaLnBrk="1" hangingPunct="1">
              <a:defRPr/>
            </a:pPr>
            <a:r>
              <a:rPr lang="en-US" sz="1200" b="1" dirty="0">
                <a:latin typeface="Courier New"/>
                <a:cs typeface="Courier New"/>
              </a:rPr>
              <a:t>      result = x + y;</a:t>
            </a:r>
          </a:p>
          <a:p>
            <a:pPr eaLnBrk="1" hangingPunct="1">
              <a:defRPr/>
            </a:pPr>
            <a:r>
              <a:rPr lang="en-US" sz="1200" b="1" dirty="0">
                <a:latin typeface="Courier New"/>
                <a:cs typeface="Courier New"/>
              </a:rPr>
              <a:t>      return result;</a:t>
            </a:r>
          </a:p>
          <a:p>
            <a:pPr eaLnBrk="1" hangingPunct="1">
              <a:defRPr/>
            </a:pPr>
            <a:r>
              <a:rPr lang="en-US" sz="1200" b="1" dirty="0">
                <a:latin typeface="Courier New"/>
                <a:cs typeface="Courier New"/>
              </a:rPr>
              <a:t>}</a:t>
            </a:r>
          </a:p>
        </p:txBody>
      </p:sp>
      <p:sp>
        <p:nvSpPr>
          <p:cNvPr id="50" name="Rectangle 28">
            <a:extLst>
              <a:ext uri="{FF2B5EF4-FFF2-40B4-BE49-F238E27FC236}">
                <a16:creationId xmlns:a16="http://schemas.microsoft.com/office/drawing/2014/main" id="{21FD7B8B-D740-6549-A752-96451423D6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92989" y="790575"/>
            <a:ext cx="3506069" cy="2800767"/>
          </a:xfrm>
          <a:prstGeom prst="rect">
            <a:avLst/>
          </a:prstGeom>
          <a:solidFill>
            <a:srgbClr val="FFFAD7"/>
          </a:solidFill>
          <a:ln>
            <a:noFill/>
          </a:ln>
          <a:effectLst>
            <a:outerShdw blurRad="50800" dist="38100" dir="2700000" algn="tl" rotWithShape="0">
              <a:srgbClr val="808080">
                <a:alpha val="39999"/>
              </a:srgbClr>
            </a:outerShdw>
          </a:effectLst>
          <a:extLst>
            <a:ext uri="{91240B29-F687-4F45-9708-019B960494DF}">
              <a14:hiddenLine xmlns:a14="http://schemas.microsoft.com/office/drawing/2010/main" w="222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100" b="1" dirty="0">
                <a:latin typeface="Courier New"/>
                <a:ea typeface="ＭＳ Ｐゴシック" charset="0"/>
                <a:cs typeface="Courier New"/>
              </a:rPr>
              <a:t>	.text</a:t>
            </a:r>
          </a:p>
          <a:p>
            <a:pPr>
              <a:defRPr/>
            </a:pPr>
            <a:r>
              <a:rPr lang="en-US" sz="1100" b="1" dirty="0">
                <a:latin typeface="Courier New"/>
                <a:ea typeface="ＭＳ Ｐゴシック" charset="0"/>
                <a:cs typeface="Courier New"/>
              </a:rPr>
              <a:t>.</a:t>
            </a:r>
            <a:r>
              <a:rPr lang="en-US" sz="1100" b="1" dirty="0" err="1">
                <a:latin typeface="Courier New"/>
                <a:ea typeface="ＭＳ Ｐゴシック" charset="0"/>
                <a:cs typeface="Courier New"/>
              </a:rPr>
              <a:t>globl</a:t>
            </a:r>
            <a:r>
              <a:rPr lang="en-US" sz="1100" b="1" dirty="0">
                <a:latin typeface="Courier New"/>
                <a:ea typeface="ＭＳ Ｐゴシック" charset="0"/>
                <a:cs typeface="Courier New"/>
              </a:rPr>
              <a:t> _main</a:t>
            </a:r>
          </a:p>
          <a:p>
            <a:pPr>
              <a:defRPr/>
            </a:pPr>
            <a:r>
              <a:rPr lang="en-US" sz="1100" b="1" dirty="0">
                <a:latin typeface="Courier New"/>
                <a:ea typeface="ＭＳ Ｐゴシック" charset="0"/>
                <a:cs typeface="Courier New"/>
              </a:rPr>
              <a:t>_main:</a:t>
            </a:r>
          </a:p>
          <a:p>
            <a:pPr>
              <a:defRPr/>
            </a:pPr>
            <a:r>
              <a:rPr lang="en-US" sz="1100" b="1" dirty="0">
                <a:latin typeface="Courier New"/>
                <a:ea typeface="ＭＳ Ｐゴシック" charset="0"/>
                <a:cs typeface="Courier New"/>
              </a:rPr>
              <a:t>LFB2:</a:t>
            </a:r>
          </a:p>
          <a:p>
            <a:pPr>
              <a:defRPr/>
            </a:pPr>
            <a:r>
              <a:rPr lang="en-US" sz="1100" b="1" dirty="0">
                <a:latin typeface="Courier New"/>
                <a:ea typeface="ＭＳ Ｐゴシック" charset="0"/>
                <a:cs typeface="Courier New"/>
              </a:rPr>
              <a:t>	</a:t>
            </a:r>
            <a:r>
              <a:rPr lang="en-US" sz="1100" b="1" dirty="0" err="1">
                <a:latin typeface="Courier New"/>
                <a:ea typeface="ＭＳ Ｐゴシック" charset="0"/>
                <a:cs typeface="Courier New"/>
              </a:rPr>
              <a:t>pushq</a:t>
            </a:r>
            <a:r>
              <a:rPr lang="en-US" sz="1100" b="1" dirty="0">
                <a:latin typeface="Courier New"/>
                <a:ea typeface="ＭＳ Ｐゴシック" charset="0"/>
                <a:cs typeface="Courier New"/>
              </a:rPr>
              <a:t>	%</a:t>
            </a:r>
            <a:r>
              <a:rPr lang="en-US" sz="1100" b="1" dirty="0" err="1">
                <a:latin typeface="Courier New"/>
                <a:ea typeface="ＭＳ Ｐゴシック" charset="0"/>
                <a:cs typeface="Courier New"/>
              </a:rPr>
              <a:t>rbp</a:t>
            </a:r>
            <a:endParaRPr lang="en-US" sz="1100" b="1" dirty="0">
              <a:latin typeface="Courier New"/>
              <a:ea typeface="ＭＳ Ｐゴシック" charset="0"/>
              <a:cs typeface="Courier New"/>
            </a:endParaRPr>
          </a:p>
          <a:p>
            <a:pPr>
              <a:defRPr/>
            </a:pPr>
            <a:r>
              <a:rPr lang="en-US" sz="1100" b="1" dirty="0">
                <a:latin typeface="Courier New"/>
                <a:ea typeface="ＭＳ Ｐゴシック" charset="0"/>
                <a:cs typeface="Courier New"/>
              </a:rPr>
              <a:t>LCFI0:</a:t>
            </a:r>
          </a:p>
          <a:p>
            <a:pPr>
              <a:defRPr/>
            </a:pPr>
            <a:r>
              <a:rPr lang="en-US" sz="1100" b="1" dirty="0">
                <a:latin typeface="Courier New"/>
                <a:ea typeface="ＭＳ Ｐゴシック" charset="0"/>
                <a:cs typeface="Courier New"/>
              </a:rPr>
              <a:t>	</a:t>
            </a:r>
            <a:r>
              <a:rPr lang="en-US" sz="1100" b="1" dirty="0" err="1">
                <a:latin typeface="Courier New"/>
                <a:ea typeface="ＭＳ Ｐゴシック" charset="0"/>
                <a:cs typeface="Courier New"/>
              </a:rPr>
              <a:t>movq</a:t>
            </a:r>
            <a:r>
              <a:rPr lang="en-US" sz="1100" b="1" dirty="0">
                <a:latin typeface="Courier New"/>
                <a:ea typeface="ＭＳ Ｐゴシック" charset="0"/>
                <a:cs typeface="Courier New"/>
              </a:rPr>
              <a:t>	%</a:t>
            </a:r>
            <a:r>
              <a:rPr lang="en-US" sz="1100" b="1" dirty="0" err="1">
                <a:latin typeface="Courier New"/>
                <a:ea typeface="ＭＳ Ｐゴシック" charset="0"/>
                <a:cs typeface="Courier New"/>
              </a:rPr>
              <a:t>rsp</a:t>
            </a:r>
            <a:r>
              <a:rPr lang="en-US" sz="1100" b="1" dirty="0">
                <a:latin typeface="Courier New"/>
                <a:ea typeface="ＭＳ Ｐゴシック" charset="0"/>
                <a:cs typeface="Courier New"/>
              </a:rPr>
              <a:t>, %</a:t>
            </a:r>
            <a:r>
              <a:rPr lang="en-US" sz="1100" b="1" dirty="0" err="1">
                <a:latin typeface="Courier New"/>
                <a:ea typeface="ＭＳ Ｐゴシック" charset="0"/>
                <a:cs typeface="Courier New"/>
              </a:rPr>
              <a:t>rbp</a:t>
            </a:r>
            <a:endParaRPr lang="en-US" sz="1100" b="1" dirty="0">
              <a:latin typeface="Courier New"/>
              <a:ea typeface="ＭＳ Ｐゴシック" charset="0"/>
              <a:cs typeface="Courier New"/>
            </a:endParaRPr>
          </a:p>
          <a:p>
            <a:pPr>
              <a:defRPr/>
            </a:pPr>
            <a:r>
              <a:rPr lang="en-US" sz="1100" b="1" dirty="0">
                <a:latin typeface="Courier New"/>
                <a:ea typeface="ＭＳ Ｐゴシック" charset="0"/>
                <a:cs typeface="Courier New"/>
              </a:rPr>
              <a:t>LCFI1:</a:t>
            </a:r>
          </a:p>
          <a:p>
            <a:pPr>
              <a:defRPr/>
            </a:pPr>
            <a:r>
              <a:rPr lang="en-US" sz="1100" b="1" dirty="0">
                <a:latin typeface="Courier New"/>
                <a:ea typeface="ＭＳ Ｐゴシック" charset="0"/>
                <a:cs typeface="Courier New"/>
              </a:rPr>
              <a:t>	</a:t>
            </a:r>
            <a:r>
              <a:rPr lang="en-US" sz="1100" b="1" dirty="0" err="1">
                <a:latin typeface="Courier New"/>
                <a:ea typeface="ＭＳ Ｐゴシック" charset="0"/>
                <a:cs typeface="Courier New"/>
              </a:rPr>
              <a:t>movl</a:t>
            </a:r>
            <a:r>
              <a:rPr lang="en-US" sz="1100" b="1" dirty="0">
                <a:latin typeface="Courier New"/>
                <a:ea typeface="ＭＳ Ｐゴシック" charset="0"/>
                <a:cs typeface="Courier New"/>
              </a:rPr>
              <a:t>	$17, -4(%</a:t>
            </a:r>
            <a:r>
              <a:rPr lang="en-US" sz="1100" b="1" dirty="0" err="1">
                <a:latin typeface="Courier New"/>
                <a:ea typeface="ＭＳ Ｐゴシック" charset="0"/>
                <a:cs typeface="Courier New"/>
              </a:rPr>
              <a:t>rbp</a:t>
            </a:r>
            <a:r>
              <a:rPr lang="en-US" sz="1100" b="1" dirty="0">
                <a:latin typeface="Courier New"/>
                <a:ea typeface="ＭＳ Ｐゴシック" charset="0"/>
                <a:cs typeface="Courier New"/>
              </a:rPr>
              <a:t>)</a:t>
            </a:r>
          </a:p>
          <a:p>
            <a:pPr>
              <a:defRPr/>
            </a:pPr>
            <a:r>
              <a:rPr lang="en-US" sz="1100" b="1" dirty="0">
                <a:latin typeface="Courier New"/>
                <a:ea typeface="ＭＳ Ｐゴシック" charset="0"/>
                <a:cs typeface="Courier New"/>
              </a:rPr>
              <a:t>	</a:t>
            </a:r>
            <a:r>
              <a:rPr lang="en-US" sz="1100" b="1" dirty="0" err="1">
                <a:latin typeface="Courier New"/>
                <a:ea typeface="ＭＳ Ｐゴシック" charset="0"/>
                <a:cs typeface="Courier New"/>
              </a:rPr>
              <a:t>movl</a:t>
            </a:r>
            <a:r>
              <a:rPr lang="en-US" sz="1100" b="1" dirty="0">
                <a:latin typeface="Courier New"/>
                <a:ea typeface="ＭＳ Ｐゴシック" charset="0"/>
                <a:cs typeface="Courier New"/>
              </a:rPr>
              <a:t>	$13, -8(%</a:t>
            </a:r>
            <a:r>
              <a:rPr lang="en-US" sz="1100" b="1" dirty="0" err="1">
                <a:latin typeface="Courier New"/>
                <a:ea typeface="ＭＳ Ｐゴシック" charset="0"/>
                <a:cs typeface="Courier New"/>
              </a:rPr>
              <a:t>rbp</a:t>
            </a:r>
            <a:r>
              <a:rPr lang="en-US" sz="1100" b="1" dirty="0">
                <a:latin typeface="Courier New"/>
                <a:ea typeface="ＭＳ Ｐゴシック" charset="0"/>
                <a:cs typeface="Courier New"/>
              </a:rPr>
              <a:t>)</a:t>
            </a:r>
          </a:p>
          <a:p>
            <a:pPr>
              <a:defRPr/>
            </a:pPr>
            <a:r>
              <a:rPr lang="en-US" sz="1100" b="1" dirty="0">
                <a:latin typeface="Courier New"/>
                <a:ea typeface="ＭＳ Ｐゴシック" charset="0"/>
                <a:cs typeface="Courier New"/>
              </a:rPr>
              <a:t>	</a:t>
            </a:r>
            <a:r>
              <a:rPr lang="en-US" sz="1100" b="1" dirty="0" err="1">
                <a:latin typeface="Courier New"/>
                <a:ea typeface="ＭＳ Ｐゴシック" charset="0"/>
                <a:cs typeface="Courier New"/>
              </a:rPr>
              <a:t>movl</a:t>
            </a:r>
            <a:r>
              <a:rPr lang="en-US" sz="1100" b="1" dirty="0">
                <a:latin typeface="Courier New"/>
                <a:ea typeface="ＭＳ Ｐゴシック" charset="0"/>
                <a:cs typeface="Courier New"/>
              </a:rPr>
              <a:t>	-8(%</a:t>
            </a:r>
            <a:r>
              <a:rPr lang="en-US" sz="1100" b="1" dirty="0" err="1">
                <a:latin typeface="Courier New"/>
                <a:ea typeface="ＭＳ Ｐゴシック" charset="0"/>
                <a:cs typeface="Courier New"/>
              </a:rPr>
              <a:t>rbp</a:t>
            </a:r>
            <a:r>
              <a:rPr lang="en-US" sz="1100" b="1" dirty="0">
                <a:latin typeface="Courier New"/>
                <a:ea typeface="ＭＳ Ｐゴシック" charset="0"/>
                <a:cs typeface="Courier New"/>
              </a:rPr>
              <a:t>), %</a:t>
            </a:r>
            <a:r>
              <a:rPr lang="en-US" sz="1100" b="1" dirty="0" err="1">
                <a:latin typeface="Courier New"/>
                <a:ea typeface="ＭＳ Ｐゴシック" charset="0"/>
                <a:cs typeface="Courier New"/>
              </a:rPr>
              <a:t>eax</a:t>
            </a:r>
            <a:endParaRPr lang="en-US" sz="1100" b="1" dirty="0">
              <a:latin typeface="Courier New"/>
              <a:ea typeface="ＭＳ Ｐゴシック" charset="0"/>
              <a:cs typeface="Courier New"/>
            </a:endParaRPr>
          </a:p>
          <a:p>
            <a:pPr>
              <a:defRPr/>
            </a:pPr>
            <a:r>
              <a:rPr lang="en-US" sz="1100" b="1" dirty="0">
                <a:latin typeface="Courier New"/>
                <a:ea typeface="ＭＳ Ｐゴシック" charset="0"/>
                <a:cs typeface="Courier New"/>
              </a:rPr>
              <a:t>	</a:t>
            </a:r>
            <a:r>
              <a:rPr lang="en-US" sz="1100" b="1" dirty="0" err="1">
                <a:latin typeface="Courier New"/>
                <a:ea typeface="ＭＳ Ｐゴシック" charset="0"/>
                <a:cs typeface="Courier New"/>
              </a:rPr>
              <a:t>addl</a:t>
            </a:r>
            <a:r>
              <a:rPr lang="en-US" sz="1100" b="1" dirty="0">
                <a:latin typeface="Courier New"/>
                <a:ea typeface="ＭＳ Ｐゴシック" charset="0"/>
                <a:cs typeface="Courier New"/>
              </a:rPr>
              <a:t>	-4(%</a:t>
            </a:r>
            <a:r>
              <a:rPr lang="en-US" sz="1100" b="1" dirty="0" err="1">
                <a:latin typeface="Courier New"/>
                <a:ea typeface="ＭＳ Ｐゴシック" charset="0"/>
                <a:cs typeface="Courier New"/>
              </a:rPr>
              <a:t>rbp</a:t>
            </a:r>
            <a:r>
              <a:rPr lang="en-US" sz="1100" b="1" dirty="0">
                <a:latin typeface="Courier New"/>
                <a:ea typeface="ＭＳ Ｐゴシック" charset="0"/>
                <a:cs typeface="Courier New"/>
              </a:rPr>
              <a:t>), %</a:t>
            </a:r>
            <a:r>
              <a:rPr lang="en-US" sz="1100" b="1" dirty="0" err="1">
                <a:latin typeface="Courier New"/>
                <a:ea typeface="ＭＳ Ｐゴシック" charset="0"/>
                <a:cs typeface="Courier New"/>
              </a:rPr>
              <a:t>eax</a:t>
            </a:r>
            <a:endParaRPr lang="en-US" sz="1100" b="1" dirty="0">
              <a:latin typeface="Courier New"/>
              <a:ea typeface="ＭＳ Ｐゴシック" charset="0"/>
              <a:cs typeface="Courier New"/>
            </a:endParaRPr>
          </a:p>
          <a:p>
            <a:pPr>
              <a:defRPr/>
            </a:pPr>
            <a:r>
              <a:rPr lang="en-US" sz="1100" b="1" dirty="0">
                <a:latin typeface="Courier New"/>
                <a:ea typeface="ＭＳ Ｐゴシック" charset="0"/>
                <a:cs typeface="Courier New"/>
              </a:rPr>
              <a:t>	</a:t>
            </a:r>
            <a:r>
              <a:rPr lang="en-US" sz="1100" b="1" dirty="0" err="1">
                <a:latin typeface="Courier New"/>
                <a:ea typeface="ＭＳ Ｐゴシック" charset="0"/>
                <a:cs typeface="Courier New"/>
              </a:rPr>
              <a:t>movl</a:t>
            </a:r>
            <a:r>
              <a:rPr lang="en-US" sz="1100" b="1" dirty="0">
                <a:latin typeface="Courier New"/>
                <a:ea typeface="ＭＳ Ｐゴシック" charset="0"/>
                <a:cs typeface="Courier New"/>
              </a:rPr>
              <a:t>	%</a:t>
            </a:r>
            <a:r>
              <a:rPr lang="en-US" sz="1100" b="1" dirty="0" err="1">
                <a:latin typeface="Courier New"/>
                <a:ea typeface="ＭＳ Ｐゴシック" charset="0"/>
                <a:cs typeface="Courier New"/>
              </a:rPr>
              <a:t>eax</a:t>
            </a:r>
            <a:r>
              <a:rPr lang="en-US" sz="1100" b="1" dirty="0">
                <a:latin typeface="Courier New"/>
                <a:ea typeface="ＭＳ Ｐゴシック" charset="0"/>
                <a:cs typeface="Courier New"/>
              </a:rPr>
              <a:t>, -12(%</a:t>
            </a:r>
            <a:r>
              <a:rPr lang="en-US" sz="1100" b="1" dirty="0" err="1">
                <a:latin typeface="Courier New"/>
                <a:ea typeface="ＭＳ Ｐゴシック" charset="0"/>
                <a:cs typeface="Courier New"/>
              </a:rPr>
              <a:t>rbp</a:t>
            </a:r>
            <a:r>
              <a:rPr lang="en-US" sz="1100" b="1" dirty="0">
                <a:latin typeface="Courier New"/>
                <a:ea typeface="ＭＳ Ｐゴシック" charset="0"/>
                <a:cs typeface="Courier New"/>
              </a:rPr>
              <a:t>)</a:t>
            </a:r>
          </a:p>
          <a:p>
            <a:pPr>
              <a:defRPr/>
            </a:pPr>
            <a:r>
              <a:rPr lang="en-US" sz="1100" b="1" dirty="0">
                <a:latin typeface="Courier New"/>
                <a:ea typeface="ＭＳ Ｐゴシック" charset="0"/>
                <a:cs typeface="Courier New"/>
              </a:rPr>
              <a:t>	</a:t>
            </a:r>
            <a:r>
              <a:rPr lang="en-US" sz="1100" b="1" dirty="0" err="1">
                <a:latin typeface="Courier New"/>
                <a:ea typeface="ＭＳ Ｐゴシック" charset="0"/>
                <a:cs typeface="Courier New"/>
              </a:rPr>
              <a:t>movl</a:t>
            </a:r>
            <a:r>
              <a:rPr lang="en-US" sz="1100" b="1" dirty="0">
                <a:latin typeface="Courier New"/>
                <a:ea typeface="ＭＳ Ｐゴシック" charset="0"/>
                <a:cs typeface="Courier New"/>
              </a:rPr>
              <a:t>	-12(%</a:t>
            </a:r>
            <a:r>
              <a:rPr lang="en-US" sz="1100" b="1" dirty="0" err="1">
                <a:latin typeface="Courier New"/>
                <a:ea typeface="ＭＳ Ｐゴシック" charset="0"/>
                <a:cs typeface="Courier New"/>
              </a:rPr>
              <a:t>rbp</a:t>
            </a:r>
            <a:r>
              <a:rPr lang="en-US" sz="1100" b="1" dirty="0">
                <a:latin typeface="Courier New"/>
                <a:ea typeface="ＭＳ Ｐゴシック" charset="0"/>
                <a:cs typeface="Courier New"/>
              </a:rPr>
              <a:t>), %</a:t>
            </a:r>
            <a:r>
              <a:rPr lang="en-US" sz="1100" b="1" dirty="0" err="1">
                <a:latin typeface="Courier New"/>
                <a:ea typeface="ＭＳ Ｐゴシック" charset="0"/>
                <a:cs typeface="Courier New"/>
              </a:rPr>
              <a:t>eax</a:t>
            </a:r>
            <a:endParaRPr lang="en-US" sz="1100" b="1" dirty="0">
              <a:latin typeface="Courier New"/>
              <a:ea typeface="ＭＳ Ｐゴシック" charset="0"/>
              <a:cs typeface="Courier New"/>
            </a:endParaRPr>
          </a:p>
          <a:p>
            <a:pPr>
              <a:defRPr/>
            </a:pPr>
            <a:r>
              <a:rPr lang="en-US" sz="1100" b="1" dirty="0">
                <a:latin typeface="Courier New"/>
                <a:ea typeface="ＭＳ Ｐゴシック" charset="0"/>
                <a:cs typeface="Courier New"/>
              </a:rPr>
              <a:t>	leave</a:t>
            </a:r>
          </a:p>
          <a:p>
            <a:pPr>
              <a:defRPr/>
            </a:pPr>
            <a:r>
              <a:rPr lang="en-US" sz="1100" b="1" dirty="0">
                <a:latin typeface="Courier New"/>
                <a:ea typeface="ＭＳ Ｐゴシック" charset="0"/>
                <a:cs typeface="Courier New"/>
              </a:rPr>
              <a:t>	ret</a:t>
            </a:r>
          </a:p>
        </p:txBody>
      </p:sp>
      <p:pic>
        <p:nvPicPr>
          <p:cNvPr id="21513" name="Picture 1" descr="imgres.jpg">
            <a:extLst>
              <a:ext uri="{FF2B5EF4-FFF2-40B4-BE49-F238E27FC236}">
                <a16:creationId xmlns:a16="http://schemas.microsoft.com/office/drawing/2014/main" id="{37D7C684-55DD-4F43-9CD4-E62BFE3DF6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98203">
            <a:off x="8435593" y="5099464"/>
            <a:ext cx="1581150" cy="158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866C2942-18DA-8440-AA72-19C17B35E70C}"/>
              </a:ext>
            </a:extLst>
          </p:cNvPr>
          <p:cNvGrpSpPr>
            <a:grpSpLocks/>
          </p:cNvGrpSpPr>
          <p:nvPr/>
        </p:nvGrpSpPr>
        <p:grpSpPr bwMode="auto">
          <a:xfrm>
            <a:off x="6251576" y="3756026"/>
            <a:ext cx="1089025" cy="688975"/>
            <a:chOff x="4727168" y="3755663"/>
            <a:chExt cx="1090202" cy="689137"/>
          </a:xfrm>
        </p:grpSpPr>
        <p:sp>
          <p:nvSpPr>
            <p:cNvPr id="20" name="Left Arrow 19">
              <a:extLst>
                <a:ext uri="{FF2B5EF4-FFF2-40B4-BE49-F238E27FC236}">
                  <a16:creationId xmlns:a16="http://schemas.microsoft.com/office/drawing/2014/main" id="{94B78019-131F-1E47-90FD-C913239DFC40}"/>
                </a:ext>
              </a:extLst>
            </p:cNvPr>
            <p:cNvSpPr/>
            <p:nvPr/>
          </p:nvSpPr>
          <p:spPr bwMode="auto">
            <a:xfrm rot="8362145">
              <a:off x="5017995" y="3901747"/>
              <a:ext cx="799375" cy="543053"/>
            </a:xfrm>
            <a:prstGeom prst="leftArrow">
              <a:avLst/>
            </a:prstGeom>
            <a:solidFill>
              <a:schemeClr val="bg1">
                <a:lumMod val="7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0" hangingPunct="0">
                <a:defRPr/>
              </a:pPr>
              <a:endParaRPr lang="en-US" sz="2400"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21523" name="TextBox 3">
              <a:extLst>
                <a:ext uri="{FF2B5EF4-FFF2-40B4-BE49-F238E27FC236}">
                  <a16:creationId xmlns:a16="http://schemas.microsoft.com/office/drawing/2014/main" id="{44F0A1D1-B81A-6B4C-8F32-B0FE5DB6260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2434150">
              <a:off x="4727168" y="3755663"/>
              <a:ext cx="847608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1600">
                  <a:latin typeface="Calibri" panose="020F0502020204030204" pitchFamily="34" charset="0"/>
                </a:rPr>
                <a:t>compile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46851E78-D590-7847-9C67-62F936A19E0B}"/>
              </a:ext>
            </a:extLst>
          </p:cNvPr>
          <p:cNvGrpSpPr>
            <a:grpSpLocks/>
          </p:cNvGrpSpPr>
          <p:nvPr/>
        </p:nvGrpSpPr>
        <p:grpSpPr bwMode="auto">
          <a:xfrm>
            <a:off x="2473325" y="4287838"/>
            <a:ext cx="1023938" cy="627062"/>
            <a:chOff x="949670" y="4288583"/>
            <a:chExt cx="1024016" cy="626527"/>
          </a:xfrm>
        </p:grpSpPr>
        <p:sp>
          <p:nvSpPr>
            <p:cNvPr id="3" name="Left Arrow 2">
              <a:extLst>
                <a:ext uri="{FF2B5EF4-FFF2-40B4-BE49-F238E27FC236}">
                  <a16:creationId xmlns:a16="http://schemas.microsoft.com/office/drawing/2014/main" id="{35893687-FAFE-CC46-9120-22D5CEFD9E19}"/>
                </a:ext>
              </a:extLst>
            </p:cNvPr>
            <p:cNvSpPr/>
            <p:nvPr/>
          </p:nvSpPr>
          <p:spPr bwMode="auto">
            <a:xfrm rot="13281352">
              <a:off x="1175112" y="4288583"/>
              <a:ext cx="798574" cy="542462"/>
            </a:xfrm>
            <a:prstGeom prst="leftArrow">
              <a:avLst/>
            </a:prstGeom>
            <a:solidFill>
              <a:schemeClr val="bg1">
                <a:lumMod val="7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0" hangingPunct="0">
                <a:defRPr/>
              </a:pPr>
              <a:endParaRPr lang="en-US" sz="2400"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21521" name="TextBox 17">
              <a:extLst>
                <a:ext uri="{FF2B5EF4-FFF2-40B4-BE49-F238E27FC236}">
                  <a16:creationId xmlns:a16="http://schemas.microsoft.com/office/drawing/2014/main" id="{BCE3B53C-6C36-4543-B127-3368D7E42C4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2430996">
              <a:off x="949670" y="4576556"/>
              <a:ext cx="589524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1600">
                  <a:latin typeface="Calibri" panose="020F0502020204030204" pitchFamily="34" charset="0"/>
                </a:rPr>
                <a:t>code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E6EF2F7A-C181-6E43-864E-F5E36DDB4952}"/>
              </a:ext>
            </a:extLst>
          </p:cNvPr>
          <p:cNvGrpSpPr>
            <a:grpSpLocks/>
          </p:cNvGrpSpPr>
          <p:nvPr/>
        </p:nvGrpSpPr>
        <p:grpSpPr bwMode="auto">
          <a:xfrm>
            <a:off x="8647524" y="3591342"/>
            <a:ext cx="1157288" cy="1519238"/>
            <a:chOff x="6682806" y="3591625"/>
            <a:chExt cx="1157321" cy="1518208"/>
          </a:xfrm>
        </p:grpSpPr>
        <p:sp>
          <p:nvSpPr>
            <p:cNvPr id="19" name="Left Arrow 18">
              <a:extLst>
                <a:ext uri="{FF2B5EF4-FFF2-40B4-BE49-F238E27FC236}">
                  <a16:creationId xmlns:a16="http://schemas.microsoft.com/office/drawing/2014/main" id="{9604B3DC-E644-BE4A-AC40-01E621EEBC76}"/>
                </a:ext>
              </a:extLst>
            </p:cNvPr>
            <p:cNvSpPr/>
            <p:nvPr/>
          </p:nvSpPr>
          <p:spPr bwMode="auto">
            <a:xfrm rot="16200000">
              <a:off x="6567387" y="4087983"/>
              <a:ext cx="1334183" cy="544529"/>
            </a:xfrm>
            <a:prstGeom prst="leftArrow">
              <a:avLst/>
            </a:prstGeom>
            <a:solidFill>
              <a:schemeClr val="bg1">
                <a:lumMod val="7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0" hangingPunct="0">
                <a:defRPr/>
              </a:pPr>
              <a:endParaRPr lang="en-US" sz="2400"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21518" name="TextBox 1">
              <a:extLst>
                <a:ext uri="{FF2B5EF4-FFF2-40B4-BE49-F238E27FC236}">
                  <a16:creationId xmlns:a16="http://schemas.microsoft.com/office/drawing/2014/main" id="{256B4230-0E71-5941-BA1D-36EDB778E8B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5400000">
              <a:off x="6942524" y="4212229"/>
              <a:ext cx="1518208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en-US" sz="1200" b="1" dirty="0">
                  <a:latin typeface="Courier New" panose="02070309020205020404" pitchFamily="49" charset="0"/>
                </a:rPr>
                <a:t>…11001010100…</a:t>
              </a:r>
            </a:p>
          </p:txBody>
        </p:sp>
        <p:sp>
          <p:nvSpPr>
            <p:cNvPr id="21519" name="TextBox 20">
              <a:extLst>
                <a:ext uri="{FF2B5EF4-FFF2-40B4-BE49-F238E27FC236}">
                  <a16:creationId xmlns:a16="http://schemas.microsoft.com/office/drawing/2014/main" id="{7A2CE526-0001-1C44-9B30-10A791DC5ED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5400000">
              <a:off x="6430533" y="4159877"/>
              <a:ext cx="843099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1600">
                  <a:latin typeface="Calibri" panose="020F0502020204030204" pitchFamily="34" charset="0"/>
                </a:rPr>
                <a:t>execute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42676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92" grpId="0" animBg="1"/>
      <p:bldP spid="5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ounded Rectangle 12">
            <a:extLst>
              <a:ext uri="{FF2B5EF4-FFF2-40B4-BE49-F238E27FC236}">
                <a16:creationId xmlns:a16="http://schemas.microsoft.com/office/drawing/2014/main" id="{9F040093-D0E9-2242-B59F-82AE6690BD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08726" y="1230314"/>
            <a:ext cx="3978275" cy="2898775"/>
          </a:xfrm>
          <a:prstGeom prst="roundRect">
            <a:avLst>
              <a:gd name="adj" fmla="val 7065"/>
            </a:avLst>
          </a:prstGeom>
          <a:noFill/>
          <a:ln w="2857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>
              <a:latin typeface="Arial" panose="020B0604020202020204" pitchFamily="34" charset="0"/>
            </a:endParaRPr>
          </a:p>
        </p:txBody>
      </p:sp>
      <p:grpSp>
        <p:nvGrpSpPr>
          <p:cNvPr id="23555" name="Group 8">
            <a:extLst>
              <a:ext uri="{FF2B5EF4-FFF2-40B4-BE49-F238E27FC236}">
                <a16:creationId xmlns:a16="http://schemas.microsoft.com/office/drawing/2014/main" id="{0DF01553-6B3C-6646-9841-075B2D8A89E8}"/>
              </a:ext>
            </a:extLst>
          </p:cNvPr>
          <p:cNvGrpSpPr>
            <a:grpSpLocks/>
          </p:cNvGrpSpPr>
          <p:nvPr/>
        </p:nvGrpSpPr>
        <p:grpSpPr bwMode="auto">
          <a:xfrm>
            <a:off x="2400301" y="228600"/>
            <a:ext cx="847725" cy="679450"/>
            <a:chOff x="1905000" y="609600"/>
            <a:chExt cx="1752600" cy="1676399"/>
          </a:xfrm>
        </p:grpSpPr>
        <p:pic>
          <p:nvPicPr>
            <p:cNvPr id="23587" name="Picture 3" descr="220px-Homeodomain-dna-1ahd.png">
              <a:extLst>
                <a:ext uri="{FF2B5EF4-FFF2-40B4-BE49-F238E27FC236}">
                  <a16:creationId xmlns:a16="http://schemas.microsoft.com/office/drawing/2014/main" id="{86843A4D-92C6-C944-99A9-3B0ED212961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81200" y="762000"/>
              <a:ext cx="1447800" cy="1460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3588" name="Cloud Callout 7">
              <a:extLst>
                <a:ext uri="{FF2B5EF4-FFF2-40B4-BE49-F238E27FC236}">
                  <a16:creationId xmlns:a16="http://schemas.microsoft.com/office/drawing/2014/main" id="{F8CA4F9B-762F-3746-9484-D33EF38DDB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5000" y="609600"/>
              <a:ext cx="1752600" cy="1676399"/>
            </a:xfrm>
            <a:prstGeom prst="cloudCallout">
              <a:avLst>
                <a:gd name="adj1" fmla="val -5505"/>
                <a:gd name="adj2" fmla="val 89509"/>
              </a:avLst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</a:endParaRPr>
            </a:p>
          </p:txBody>
        </p:sp>
      </p:grpSp>
      <p:sp>
        <p:nvSpPr>
          <p:cNvPr id="23556" name="Date Placeholder 2">
            <a:extLst>
              <a:ext uri="{FF2B5EF4-FFF2-40B4-BE49-F238E27FC236}">
                <a16:creationId xmlns:a16="http://schemas.microsoft.com/office/drawing/2014/main" id="{292E6F5C-85FF-854B-9995-8B5DB3EC7A60}"/>
              </a:ext>
            </a:extLst>
          </p:cNvPr>
          <p:cNvSpPr txBox="1">
            <a:spLocks noGrp="1"/>
          </p:cNvSpPr>
          <p:nvPr/>
        </p:nvSpPr>
        <p:spPr bwMode="auto">
          <a:xfrm>
            <a:off x="1524000" y="6553200"/>
            <a:ext cx="12192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 sz="1400">
              <a:solidFill>
                <a:srgbClr val="FFFFFF"/>
              </a:solidFill>
            </a:endParaRPr>
          </a:p>
        </p:txBody>
      </p:sp>
      <p:sp>
        <p:nvSpPr>
          <p:cNvPr id="23557" name="Rectangle 2">
            <a:extLst>
              <a:ext uri="{FF2B5EF4-FFF2-40B4-BE49-F238E27FC236}">
                <a16:creationId xmlns:a16="http://schemas.microsoft.com/office/drawing/2014/main" id="{78E7579E-75BD-5048-97B6-F90731FE7D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4600" y="1847851"/>
            <a:ext cx="1841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 sz="1000" b="1">
              <a:solidFill>
                <a:srgbClr val="FFFFFF"/>
              </a:solidFill>
            </a:endParaRPr>
          </a:p>
        </p:txBody>
      </p:sp>
      <p:sp>
        <p:nvSpPr>
          <p:cNvPr id="23559" name="Rectangle 31">
            <a:extLst>
              <a:ext uri="{FF2B5EF4-FFF2-40B4-BE49-F238E27FC236}">
                <a16:creationId xmlns:a16="http://schemas.microsoft.com/office/drawing/2014/main" id="{17C77EC0-1F92-7F46-ADED-433B91DD41A7}"/>
              </a:ext>
            </a:extLst>
          </p:cNvPr>
          <p:cNvSpPr>
            <a:spLocks noChangeArrowheads="1"/>
          </p:cNvSpPr>
          <p:nvPr/>
        </p:nvSpPr>
        <p:spPr bwMode="auto">
          <a:xfrm rot="1680000">
            <a:off x="3331743" y="2208928"/>
            <a:ext cx="103906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000" b="1">
                <a:solidFill>
                  <a:srgbClr val="FFFFFF"/>
                </a:solidFill>
              </a:rPr>
              <a:t>Tuning Level</a:t>
            </a:r>
          </a:p>
        </p:txBody>
      </p:sp>
      <p:pic>
        <p:nvPicPr>
          <p:cNvPr id="23560" name="Picture 6" descr="Computer+Programmer_1f9a61_4043005.jpg">
            <a:extLst>
              <a:ext uri="{FF2B5EF4-FFF2-40B4-BE49-F238E27FC236}">
                <a16:creationId xmlns:a16="http://schemas.microsoft.com/office/drawing/2014/main" id="{024EBC03-4150-EC45-85F4-F7AD571A63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9425" y="1230314"/>
            <a:ext cx="1773238" cy="1266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61" name="Rectangle 10">
            <a:extLst>
              <a:ext uri="{FF2B5EF4-FFF2-40B4-BE49-F238E27FC236}">
                <a16:creationId xmlns:a16="http://schemas.microsoft.com/office/drawing/2014/main" id="{819A7110-5891-294D-B54C-56B25325A8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64537" y="1384352"/>
            <a:ext cx="1789112" cy="307975"/>
          </a:xfrm>
          <a:prstGeom prst="rect">
            <a:avLst/>
          </a:prstGeom>
          <a:solidFill>
            <a:srgbClr val="FFFEE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/>
            <a:r>
              <a:rPr lang="en-US" altLang="en-US" sz="1400" b="1">
                <a:latin typeface="Courier New" panose="02070309020205020404" pitchFamily="49" charset="0"/>
              </a:rPr>
              <a:t>x = 17; </a:t>
            </a:r>
          </a:p>
        </p:txBody>
      </p:sp>
      <p:sp>
        <p:nvSpPr>
          <p:cNvPr id="23562" name="Rectangle 11">
            <a:extLst>
              <a:ext uri="{FF2B5EF4-FFF2-40B4-BE49-F238E27FC236}">
                <a16:creationId xmlns:a16="http://schemas.microsoft.com/office/drawing/2014/main" id="{76899942-C862-1243-975F-51972E708D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64537" y="2105175"/>
            <a:ext cx="1789112" cy="306387"/>
          </a:xfrm>
          <a:prstGeom prst="rect">
            <a:avLst/>
          </a:prstGeom>
          <a:solidFill>
            <a:srgbClr val="FFFEE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/>
            <a:r>
              <a:rPr lang="en-US" altLang="en-US" sz="1400" b="1" dirty="0">
                <a:latin typeface="Courier New" panose="02070309020205020404" pitchFamily="49" charset="0"/>
              </a:rPr>
              <a:t>y = 13;</a:t>
            </a:r>
          </a:p>
        </p:txBody>
      </p:sp>
      <p:sp>
        <p:nvSpPr>
          <p:cNvPr id="23563" name="Rectangle 12">
            <a:extLst>
              <a:ext uri="{FF2B5EF4-FFF2-40B4-BE49-F238E27FC236}">
                <a16:creationId xmlns:a16="http://schemas.microsoft.com/office/drawing/2014/main" id="{565157F2-CD61-4940-8068-7C4F2008F1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42223" y="2841449"/>
            <a:ext cx="1800225" cy="307975"/>
          </a:xfrm>
          <a:prstGeom prst="rect">
            <a:avLst/>
          </a:prstGeom>
          <a:solidFill>
            <a:srgbClr val="FFFEE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/>
            <a:r>
              <a:rPr lang="en-US" altLang="en-US" sz="1400" b="1" dirty="0">
                <a:latin typeface="Courier New" panose="02070309020205020404" pitchFamily="49" charset="0"/>
              </a:rPr>
              <a:t>result = x + y;</a:t>
            </a:r>
          </a:p>
        </p:txBody>
      </p:sp>
      <p:sp>
        <p:nvSpPr>
          <p:cNvPr id="23564" name="Rectangle 13">
            <a:extLst>
              <a:ext uri="{FF2B5EF4-FFF2-40B4-BE49-F238E27FC236}">
                <a16:creationId xmlns:a16="http://schemas.microsoft.com/office/drawing/2014/main" id="{222AD425-AB33-AA4C-8A39-AB1D6C9B21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53336" y="3596154"/>
            <a:ext cx="1789112" cy="307975"/>
          </a:xfrm>
          <a:prstGeom prst="rect">
            <a:avLst/>
          </a:prstGeom>
          <a:solidFill>
            <a:srgbClr val="FFFEE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/>
            <a:r>
              <a:rPr lang="en-US" altLang="en-US" sz="1400" b="1">
                <a:latin typeface="Courier New" panose="02070309020205020404" pitchFamily="49" charset="0"/>
              </a:rPr>
              <a:t>return result;</a:t>
            </a:r>
          </a:p>
        </p:txBody>
      </p:sp>
      <p:sp>
        <p:nvSpPr>
          <p:cNvPr id="22540" name="TextBox 1">
            <a:extLst>
              <a:ext uri="{FF2B5EF4-FFF2-40B4-BE49-F238E27FC236}">
                <a16:creationId xmlns:a16="http://schemas.microsoft.com/office/drawing/2014/main" id="{325B6DE4-8C1C-F249-82F2-4F3A9FDACB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6563" y="5229009"/>
            <a:ext cx="3086100" cy="64611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1800" i="1" dirty="0">
                <a:solidFill>
                  <a:srgbClr val="C00000"/>
                </a:solidFill>
                <a:latin typeface="Calibri" panose="020F0502020204030204" pitchFamily="34" charset="0"/>
              </a:rPr>
              <a:t>Processor executes one instruction at a time*</a:t>
            </a:r>
          </a:p>
        </p:txBody>
      </p:sp>
      <p:sp>
        <p:nvSpPr>
          <p:cNvPr id="22" name="TextBox 4">
            <a:extLst>
              <a:ext uri="{FF2B5EF4-FFF2-40B4-BE49-F238E27FC236}">
                <a16:creationId xmlns:a16="http://schemas.microsoft.com/office/drawing/2014/main" id="{CE0DFFB0-3EDC-CB46-9BF7-10BE7733F7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43201" y="2681289"/>
            <a:ext cx="2665413" cy="1385887"/>
          </a:xfrm>
          <a:prstGeom prst="rect">
            <a:avLst/>
          </a:prstGeom>
          <a:solidFill>
            <a:srgbClr val="FFFEE0"/>
          </a:solidFill>
          <a:ln>
            <a:noFill/>
          </a:ln>
          <a:effectLst>
            <a:outerShdw blurRad="50800" dist="38100" dir="2700000" algn="tl" rotWithShape="0">
              <a:srgbClr val="808080">
                <a:alpha val="39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1200" b="1" dirty="0">
                <a:latin typeface="Courier New"/>
                <a:cs typeface="Courier New"/>
              </a:rPr>
              <a:t>int main() {</a:t>
            </a:r>
          </a:p>
          <a:p>
            <a:pPr eaLnBrk="1" hangingPunct="1">
              <a:defRPr/>
            </a:pPr>
            <a:r>
              <a:rPr lang="en-US" sz="1200" b="1" dirty="0">
                <a:latin typeface="Courier New"/>
                <a:cs typeface="Courier New"/>
              </a:rPr>
              <a:t>      int x, y, result;</a:t>
            </a:r>
          </a:p>
          <a:p>
            <a:pPr eaLnBrk="1" hangingPunct="1">
              <a:defRPr/>
            </a:pPr>
            <a:r>
              <a:rPr lang="en-US" sz="1200" b="1" dirty="0">
                <a:latin typeface="Courier New"/>
                <a:cs typeface="Courier New"/>
              </a:rPr>
              <a:t>      x = 17; </a:t>
            </a:r>
          </a:p>
          <a:p>
            <a:pPr eaLnBrk="1" hangingPunct="1">
              <a:defRPr/>
            </a:pPr>
            <a:r>
              <a:rPr lang="en-US" sz="1200" b="1" dirty="0">
                <a:latin typeface="Courier New"/>
                <a:cs typeface="Courier New"/>
              </a:rPr>
              <a:t>      y = 13;</a:t>
            </a:r>
          </a:p>
          <a:p>
            <a:pPr eaLnBrk="1" hangingPunct="1">
              <a:defRPr/>
            </a:pPr>
            <a:r>
              <a:rPr lang="en-US" sz="1200" b="1" dirty="0">
                <a:latin typeface="Courier New"/>
                <a:cs typeface="Courier New"/>
              </a:rPr>
              <a:t>      result = x + y;</a:t>
            </a:r>
          </a:p>
          <a:p>
            <a:pPr eaLnBrk="1" hangingPunct="1">
              <a:defRPr/>
            </a:pPr>
            <a:r>
              <a:rPr lang="en-US" sz="1200" b="1" dirty="0">
                <a:latin typeface="Courier New"/>
                <a:cs typeface="Courier New"/>
              </a:rPr>
              <a:t>      return result;</a:t>
            </a:r>
          </a:p>
          <a:p>
            <a:pPr eaLnBrk="1" hangingPunct="1">
              <a:defRPr/>
            </a:pPr>
            <a:r>
              <a:rPr lang="en-US" sz="1200" b="1" dirty="0">
                <a:latin typeface="Courier New"/>
                <a:cs typeface="Courier New"/>
              </a:rPr>
              <a:t>}</a:t>
            </a:r>
          </a:p>
        </p:txBody>
      </p:sp>
      <p:sp>
        <p:nvSpPr>
          <p:cNvPr id="38" name="Left Arrow 37">
            <a:extLst>
              <a:ext uri="{FF2B5EF4-FFF2-40B4-BE49-F238E27FC236}">
                <a16:creationId xmlns:a16="http://schemas.microsoft.com/office/drawing/2014/main" id="{CA53037D-08EF-C449-A53B-1611D72188FE}"/>
              </a:ext>
            </a:extLst>
          </p:cNvPr>
          <p:cNvSpPr/>
          <p:nvPr/>
        </p:nvSpPr>
        <p:spPr bwMode="auto">
          <a:xfrm rot="10800000">
            <a:off x="5484813" y="2843214"/>
            <a:ext cx="798512" cy="542925"/>
          </a:xfrm>
          <a:prstGeom prst="leftArrow">
            <a:avLst/>
          </a:prstGeom>
          <a:solidFill>
            <a:schemeClr val="bg1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hangingPunct="0">
              <a:defRPr/>
            </a:pPr>
            <a:endParaRPr lang="en-US" sz="240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5" name="TextBox 1">
            <a:extLst>
              <a:ext uri="{FF2B5EF4-FFF2-40B4-BE49-F238E27FC236}">
                <a16:creationId xmlns:a16="http://schemas.microsoft.com/office/drawing/2014/main" id="{19C63298-8EB2-E043-A0D9-0F52D9A643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0953" y="4422198"/>
            <a:ext cx="3086100" cy="64611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1800" i="1" dirty="0">
                <a:solidFill>
                  <a:srgbClr val="C00000"/>
                </a:solidFill>
                <a:latin typeface="Calibri" panose="020F0502020204030204" pitchFamily="34" charset="0"/>
              </a:rPr>
              <a:t>Instruction execution follows program order</a:t>
            </a:r>
          </a:p>
        </p:txBody>
      </p:sp>
      <p:sp>
        <p:nvSpPr>
          <p:cNvPr id="23573" name="Rectangle 10">
            <a:extLst>
              <a:ext uri="{FF2B5EF4-FFF2-40B4-BE49-F238E27FC236}">
                <a16:creationId xmlns:a16="http://schemas.microsoft.com/office/drawing/2014/main" id="{C1412A4F-BF19-0143-A7CA-8520E314DE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6201" y="3582989"/>
            <a:ext cx="1789113" cy="307975"/>
          </a:xfrm>
          <a:prstGeom prst="rect">
            <a:avLst/>
          </a:prstGeom>
          <a:solidFill>
            <a:srgbClr val="CCFFCC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/>
            <a:r>
              <a:rPr lang="en-US" altLang="en-US" sz="1400" b="1" dirty="0">
                <a:latin typeface="Courier New" panose="02070309020205020404" pitchFamily="49" charset="0"/>
              </a:rPr>
              <a:t>10101010100</a:t>
            </a:r>
          </a:p>
        </p:txBody>
      </p:sp>
      <p:sp>
        <p:nvSpPr>
          <p:cNvPr id="23574" name="Rectangle 11">
            <a:extLst>
              <a:ext uri="{FF2B5EF4-FFF2-40B4-BE49-F238E27FC236}">
                <a16:creationId xmlns:a16="http://schemas.microsoft.com/office/drawing/2014/main" id="{FD19D069-F713-5046-B8E6-FFF778E08D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6201" y="2843214"/>
            <a:ext cx="1789113" cy="307975"/>
          </a:xfrm>
          <a:prstGeom prst="rect">
            <a:avLst/>
          </a:prstGeom>
          <a:solidFill>
            <a:srgbClr val="CCFFCC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/>
            <a:r>
              <a:rPr lang="en-US" altLang="en-US" sz="1400" b="1">
                <a:latin typeface="Courier New" panose="02070309020205020404" pitchFamily="49" charset="0"/>
              </a:rPr>
              <a:t>00001010100</a:t>
            </a:r>
          </a:p>
        </p:txBody>
      </p:sp>
      <p:sp>
        <p:nvSpPr>
          <p:cNvPr id="23575" name="Rectangle 12">
            <a:extLst>
              <a:ext uri="{FF2B5EF4-FFF2-40B4-BE49-F238E27FC236}">
                <a16:creationId xmlns:a16="http://schemas.microsoft.com/office/drawing/2014/main" id="{753763CE-E383-7F4A-8C40-7601606AB7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6201" y="2101851"/>
            <a:ext cx="1800225" cy="307975"/>
          </a:xfrm>
          <a:prstGeom prst="rect">
            <a:avLst/>
          </a:prstGeom>
          <a:solidFill>
            <a:srgbClr val="CCFFCC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/>
            <a:r>
              <a:rPr lang="en-US" altLang="en-US" sz="1400" b="1">
                <a:latin typeface="Courier New" panose="02070309020205020404" pitchFamily="49" charset="0"/>
              </a:rPr>
              <a:t>11001110101</a:t>
            </a:r>
          </a:p>
        </p:txBody>
      </p:sp>
      <p:sp>
        <p:nvSpPr>
          <p:cNvPr id="23576" name="Rectangle 13">
            <a:extLst>
              <a:ext uri="{FF2B5EF4-FFF2-40B4-BE49-F238E27FC236}">
                <a16:creationId xmlns:a16="http://schemas.microsoft.com/office/drawing/2014/main" id="{54108183-7AA3-EF4B-B979-0DFC78ACCC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6201" y="1362076"/>
            <a:ext cx="1789113" cy="307975"/>
          </a:xfrm>
          <a:prstGeom prst="rect">
            <a:avLst/>
          </a:prstGeom>
          <a:solidFill>
            <a:srgbClr val="CCFFCC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/>
            <a:r>
              <a:rPr lang="en-US" altLang="en-US" sz="1400" b="1" dirty="0">
                <a:latin typeface="Courier New" panose="02070309020205020404" pitchFamily="49" charset="0"/>
              </a:rPr>
              <a:t>11001010100</a:t>
            </a:r>
          </a:p>
        </p:txBody>
      </p:sp>
      <p:cxnSp>
        <p:nvCxnSpPr>
          <p:cNvPr id="23580" name="Straight Connector 8">
            <a:extLst>
              <a:ext uri="{FF2B5EF4-FFF2-40B4-BE49-F238E27FC236}">
                <a16:creationId xmlns:a16="http://schemas.microsoft.com/office/drawing/2014/main" id="{5D31816B-CABD-6348-A746-812FE191F1F4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8289925" y="1336675"/>
            <a:ext cx="0" cy="264160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23581" name="Group 46">
            <a:extLst>
              <a:ext uri="{FF2B5EF4-FFF2-40B4-BE49-F238E27FC236}">
                <a16:creationId xmlns:a16="http://schemas.microsoft.com/office/drawing/2014/main" id="{019685F5-D05B-EC49-8D8F-62C54DAEC91C}"/>
              </a:ext>
            </a:extLst>
          </p:cNvPr>
          <p:cNvGrpSpPr>
            <a:grpSpLocks/>
          </p:cNvGrpSpPr>
          <p:nvPr/>
        </p:nvGrpSpPr>
        <p:grpSpPr bwMode="auto">
          <a:xfrm>
            <a:off x="1719264" y="2659063"/>
            <a:ext cx="1023937" cy="627062"/>
            <a:chOff x="949670" y="4288583"/>
            <a:chExt cx="1024016" cy="626527"/>
          </a:xfrm>
        </p:grpSpPr>
        <p:sp>
          <p:nvSpPr>
            <p:cNvPr id="48" name="Left Arrow 47">
              <a:extLst>
                <a:ext uri="{FF2B5EF4-FFF2-40B4-BE49-F238E27FC236}">
                  <a16:creationId xmlns:a16="http://schemas.microsoft.com/office/drawing/2014/main" id="{4FD66E02-662A-1145-923B-41C80B2DEE41}"/>
                </a:ext>
              </a:extLst>
            </p:cNvPr>
            <p:cNvSpPr/>
            <p:nvPr/>
          </p:nvSpPr>
          <p:spPr bwMode="auto">
            <a:xfrm rot="13281352">
              <a:off x="1175112" y="4288583"/>
              <a:ext cx="798574" cy="542462"/>
            </a:xfrm>
            <a:prstGeom prst="leftArrow">
              <a:avLst/>
            </a:prstGeom>
            <a:solidFill>
              <a:schemeClr val="bg1">
                <a:lumMod val="7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0" hangingPunct="0">
                <a:defRPr/>
              </a:pPr>
              <a:endParaRPr lang="en-US" sz="2400"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23586" name="TextBox 48">
              <a:extLst>
                <a:ext uri="{FF2B5EF4-FFF2-40B4-BE49-F238E27FC236}">
                  <a16:creationId xmlns:a16="http://schemas.microsoft.com/office/drawing/2014/main" id="{4D8ABB70-2124-6F4F-AD54-0CCD929C873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2430996">
              <a:off x="949670" y="4576556"/>
              <a:ext cx="589524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1600">
                  <a:latin typeface="Calibri" panose="020F0502020204030204" pitchFamily="34" charset="0"/>
                </a:rPr>
                <a:t>code</a:t>
              </a:r>
            </a:p>
          </p:txBody>
        </p:sp>
      </p:grpSp>
      <p:sp>
        <p:nvSpPr>
          <p:cNvPr id="23582" name="TextBox 49">
            <a:extLst>
              <a:ext uri="{FF2B5EF4-FFF2-40B4-BE49-F238E27FC236}">
                <a16:creationId xmlns:a16="http://schemas.microsoft.com/office/drawing/2014/main" id="{D75FCD80-D4D2-9647-8C11-6661786BF8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08614" y="3357564"/>
            <a:ext cx="847725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600">
                <a:latin typeface="Calibri" panose="020F0502020204030204" pitchFamily="34" charset="0"/>
              </a:rPr>
              <a:t>compile</a:t>
            </a:r>
          </a:p>
        </p:txBody>
      </p:sp>
      <p:sp>
        <p:nvSpPr>
          <p:cNvPr id="23583" name="TextBox 1">
            <a:extLst>
              <a:ext uri="{FF2B5EF4-FFF2-40B4-BE49-F238E27FC236}">
                <a16:creationId xmlns:a16="http://schemas.microsoft.com/office/drawing/2014/main" id="{D19308F0-C043-CF45-B33D-67EA431DFD20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10113963" y="1367073"/>
            <a:ext cx="6826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 dirty="0"/>
              <a:t>time</a:t>
            </a:r>
          </a:p>
        </p:txBody>
      </p:sp>
      <p:sp>
        <p:nvSpPr>
          <p:cNvPr id="39" name="Rectangle 5">
            <a:extLst>
              <a:ext uri="{FF2B5EF4-FFF2-40B4-BE49-F238E27FC236}">
                <a16:creationId xmlns:a16="http://schemas.microsoft.com/office/drawing/2014/main" id="{C68BA1D9-F615-D448-823F-1B9168D27E5C}"/>
              </a:ext>
            </a:extLst>
          </p:cNvPr>
          <p:cNvSpPr txBox="1">
            <a:spLocks noChangeArrowheads="1"/>
          </p:cNvSpPr>
          <p:nvPr/>
        </p:nvSpPr>
        <p:spPr>
          <a:xfrm>
            <a:off x="3098006" y="172396"/>
            <a:ext cx="6243273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en-US" sz="4000">
                <a:ea typeface="ＭＳ Ｐゴシック" panose="020B0600070205080204" pitchFamily="34" charset="-128"/>
                <a:cs typeface="Calibri" panose="020F0502020204030204" pitchFamily="34" charset="0"/>
              </a:rPr>
              <a:t>Program Execution</a:t>
            </a:r>
            <a:endParaRPr lang="en-US" altLang="en-US" sz="4000" dirty="0">
              <a:ea typeface="ＭＳ Ｐゴシック" panose="020B0600070205080204" pitchFamily="34" charset="-128"/>
              <a:cs typeface="Calibri" panose="020F0502020204030204" pitchFamily="34" charset="0"/>
            </a:endParaRPr>
          </a:p>
        </p:txBody>
      </p:sp>
      <p:cxnSp>
        <p:nvCxnSpPr>
          <p:cNvPr id="50" name="Straight Arrow Connector 33">
            <a:extLst>
              <a:ext uri="{FF2B5EF4-FFF2-40B4-BE49-F238E27FC236}">
                <a16:creationId xmlns:a16="http://schemas.microsoft.com/office/drawing/2014/main" id="{BBE7B2D7-AA7B-3F4E-BBD4-6CE118F6C8B4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0457823" y="1938620"/>
            <a:ext cx="0" cy="210312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5" name="Straight Arrow Connector 33">
            <a:extLst>
              <a:ext uri="{FF2B5EF4-FFF2-40B4-BE49-F238E27FC236}">
                <a16:creationId xmlns:a16="http://schemas.microsoft.com/office/drawing/2014/main" id="{694F51E7-F81B-F44E-878E-5555617F7BBD}"/>
              </a:ext>
            </a:extLst>
          </p:cNvPr>
          <p:cNvCxnSpPr>
            <a:cxnSpLocks noChangeShapeType="1"/>
            <a:stCxn id="23561" idx="2"/>
            <a:endCxn id="23562" idx="0"/>
          </p:cNvCxnSpPr>
          <p:nvPr/>
        </p:nvCxnSpPr>
        <p:spPr bwMode="auto">
          <a:xfrm>
            <a:off x="9259093" y="1692327"/>
            <a:ext cx="0" cy="412848"/>
          </a:xfrm>
          <a:prstGeom prst="straightConnector1">
            <a:avLst/>
          </a:prstGeom>
          <a:noFill/>
          <a:ln w="28575">
            <a:solidFill>
              <a:srgbClr val="00B05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0" name="Straight Arrow Connector 33">
            <a:extLst>
              <a:ext uri="{FF2B5EF4-FFF2-40B4-BE49-F238E27FC236}">
                <a16:creationId xmlns:a16="http://schemas.microsoft.com/office/drawing/2014/main" id="{100778C3-D7EA-6A42-A3CD-787CF32BC8D1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7320757" y="1693657"/>
            <a:ext cx="0" cy="412848"/>
          </a:xfrm>
          <a:prstGeom prst="straightConnector1">
            <a:avLst/>
          </a:prstGeom>
          <a:noFill/>
          <a:ln w="28575">
            <a:solidFill>
              <a:srgbClr val="00B05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1" name="Straight Arrow Connector 33">
            <a:extLst>
              <a:ext uri="{FF2B5EF4-FFF2-40B4-BE49-F238E27FC236}">
                <a16:creationId xmlns:a16="http://schemas.microsoft.com/office/drawing/2014/main" id="{E73DED7C-2571-4F44-B1B1-DA9665B25E9F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9259093" y="2409826"/>
            <a:ext cx="0" cy="412848"/>
          </a:xfrm>
          <a:prstGeom prst="straightConnector1">
            <a:avLst/>
          </a:prstGeom>
          <a:noFill/>
          <a:ln w="28575">
            <a:solidFill>
              <a:srgbClr val="00B05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2" name="Straight Arrow Connector 33">
            <a:extLst>
              <a:ext uri="{FF2B5EF4-FFF2-40B4-BE49-F238E27FC236}">
                <a16:creationId xmlns:a16="http://schemas.microsoft.com/office/drawing/2014/main" id="{04DD3B72-9EDF-EC4B-B53E-8683BE27A2BB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9242335" y="3149424"/>
            <a:ext cx="0" cy="412848"/>
          </a:xfrm>
          <a:prstGeom prst="straightConnector1">
            <a:avLst/>
          </a:prstGeom>
          <a:noFill/>
          <a:ln w="28575">
            <a:solidFill>
              <a:srgbClr val="00B05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3" name="Straight Arrow Connector 33">
            <a:extLst>
              <a:ext uri="{FF2B5EF4-FFF2-40B4-BE49-F238E27FC236}">
                <a16:creationId xmlns:a16="http://schemas.microsoft.com/office/drawing/2014/main" id="{85A81215-D2B4-924D-8F91-0DA0EDA32919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7320757" y="2428601"/>
            <a:ext cx="0" cy="412848"/>
          </a:xfrm>
          <a:prstGeom prst="straightConnector1">
            <a:avLst/>
          </a:prstGeom>
          <a:noFill/>
          <a:ln w="28575">
            <a:solidFill>
              <a:srgbClr val="00B05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4" name="Straight Arrow Connector 33">
            <a:extLst>
              <a:ext uri="{FF2B5EF4-FFF2-40B4-BE49-F238E27FC236}">
                <a16:creationId xmlns:a16="http://schemas.microsoft.com/office/drawing/2014/main" id="{E95EFD6D-D679-5B4F-854E-1814C4B60E39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7320757" y="3149424"/>
            <a:ext cx="0" cy="412848"/>
          </a:xfrm>
          <a:prstGeom prst="straightConnector1">
            <a:avLst/>
          </a:prstGeom>
          <a:noFill/>
          <a:ln w="28575">
            <a:solidFill>
              <a:srgbClr val="00B05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E48983BE-ADF5-2642-9BEA-5855FFB37562}"/>
              </a:ext>
            </a:extLst>
          </p:cNvPr>
          <p:cNvSpPr txBox="1"/>
          <p:nvPr/>
        </p:nvSpPr>
        <p:spPr>
          <a:xfrm>
            <a:off x="7418060" y="2297795"/>
            <a:ext cx="18405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C00000"/>
                </a:solidFill>
                <a:latin typeface="Chalkduster" panose="03050602040202020205" pitchFamily="66" charset="77"/>
              </a:rPr>
              <a:t>DONE!</a:t>
            </a:r>
          </a:p>
        </p:txBody>
      </p:sp>
      <p:pic>
        <p:nvPicPr>
          <p:cNvPr id="40" name="Content Placeholder 6">
            <a:extLst>
              <a:ext uri="{FF2B5EF4-FFF2-40B4-BE49-F238E27FC236}">
                <a16:creationId xmlns:a16="http://schemas.microsoft.com/office/drawing/2014/main" id="{999532A0-0590-D144-8726-A125BF11D1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66109" y="4849812"/>
            <a:ext cx="1406459" cy="1406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053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4141 0.04676 0.08281 0.09352 0.10365 0.16273 C 0.12461 0.23194 0.15313 0.34653 0.12552 0.41551 C 0.09792 0.48449 0.01797 0.53055 -0.06185 0.57685 " pathEditMode="relative" ptsTypes="AAAA">
                                      <p:cBhvr>
                                        <p:cTn id="38" dur="2000" fill="hold"/>
                                        <p:tgtEl>
                                          <p:spTgt spid="235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00"/>
                            </p:stCondLst>
                            <p:childTnLst>
                              <p:par>
                                <p:cTn id="40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737 0.06459 0.1474 0.12917 0.13867 0.20764 C 0.12995 0.28612 0.0388 0.37871 -0.05234 0.4713 " pathEditMode="relative" ptsTypes="AAA">
                                      <p:cBhvr>
                                        <p:cTn id="55" dur="2000" fill="hold"/>
                                        <p:tgtEl>
                                          <p:spTgt spid="235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000"/>
                            </p:stCondLst>
                            <p:childTnLst>
                              <p:par>
                                <p:cTn id="57" presetID="9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8" dur="500"/>
                                        <p:tgtEl>
                                          <p:spTgt spid="235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52 -0.00278 C 0.06367 0.16643 0.1267 0.33564 0.11654 0.3956 C 0.10638 0.45555 0.02292 0.40625 -0.06041 0.35694 " pathEditMode="relative" ptsTypes="AAA">
                                      <p:cBhvr>
                                        <p:cTn id="73" dur="2000" fill="hold"/>
                                        <p:tgtEl>
                                          <p:spTgt spid="235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2000"/>
                            </p:stCondLst>
                            <p:childTnLst>
                              <p:par>
                                <p:cTn id="75" presetID="9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6" dur="500"/>
                                        <p:tgtEl>
                                          <p:spTgt spid="235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8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05 -0.00417 C 0.0711 0.1287 0.14115 0.2618 0.13099 0.30278 C 0.12084 0.34352 0.03047 0.29213 -0.05989 0.24074 " pathEditMode="relative" ptsTypes="AAA">
                                      <p:cBhvr>
                                        <p:cTn id="91" dur="2000" fill="hold"/>
                                        <p:tgtEl>
                                          <p:spTgt spid="235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2000"/>
                            </p:stCondLst>
                            <p:childTnLst>
                              <p:par>
                                <p:cTn id="93" presetID="9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4" dur="500"/>
                                        <p:tgtEl>
                                          <p:spTgt spid="235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7" dur="500"/>
                                        <p:tgtEl>
                                          <p:spTgt spid="235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61" grpId="0" animBg="1"/>
      <p:bldP spid="23561" grpId="1" animBg="1"/>
      <p:bldP spid="23562" grpId="0" animBg="1"/>
      <p:bldP spid="23562" grpId="1" animBg="1"/>
      <p:bldP spid="23563" grpId="0" animBg="1"/>
      <p:bldP spid="23563" grpId="1" animBg="1"/>
      <p:bldP spid="23564" grpId="0" animBg="1"/>
      <p:bldP spid="23564" grpId="1" animBg="1"/>
      <p:bldP spid="22540" grpId="0" animBg="1"/>
      <p:bldP spid="25" grpId="0" animBg="1"/>
      <p:bldP spid="23573" grpId="1" animBg="1"/>
      <p:bldP spid="23574" grpId="0" animBg="1"/>
      <p:bldP spid="23575" grpId="0" animBg="1"/>
      <p:bldP spid="23576" grpId="0" animBg="1"/>
      <p:bldP spid="2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Content Placeholder 6">
            <a:extLst>
              <a:ext uri="{FF2B5EF4-FFF2-40B4-BE49-F238E27FC236}">
                <a16:creationId xmlns:a16="http://schemas.microsoft.com/office/drawing/2014/main" id="{491457F7-C030-B94B-A936-2B93AE7525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2159" y="5110226"/>
            <a:ext cx="1034920" cy="1034920"/>
          </a:xfrm>
          <a:prstGeom prst="rect">
            <a:avLst/>
          </a:prstGeom>
        </p:spPr>
      </p:pic>
      <p:pic>
        <p:nvPicPr>
          <p:cNvPr id="33" name="Content Placeholder 6">
            <a:extLst>
              <a:ext uri="{FF2B5EF4-FFF2-40B4-BE49-F238E27FC236}">
                <a16:creationId xmlns:a16="http://schemas.microsoft.com/office/drawing/2014/main" id="{C7E2D0EC-F9C9-DA40-A4E5-4EBEC13089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583" y="5110226"/>
            <a:ext cx="1034920" cy="1034920"/>
          </a:xfrm>
          <a:prstGeom prst="rect">
            <a:avLst/>
          </a:prstGeom>
        </p:spPr>
      </p:pic>
      <p:sp>
        <p:nvSpPr>
          <p:cNvPr id="25603" name="Rounded Rectangle 12">
            <a:extLst>
              <a:ext uri="{FF2B5EF4-FFF2-40B4-BE49-F238E27FC236}">
                <a16:creationId xmlns:a16="http://schemas.microsoft.com/office/drawing/2014/main" id="{EAED0AFC-12B6-5B4F-8008-C4609F082F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61250" y="1230314"/>
            <a:ext cx="2674938" cy="2898775"/>
          </a:xfrm>
          <a:prstGeom prst="roundRect">
            <a:avLst>
              <a:gd name="adj" fmla="val 7065"/>
            </a:avLst>
          </a:prstGeom>
          <a:noFill/>
          <a:ln w="2857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>
              <a:latin typeface="Arial" panose="020B0604020202020204" pitchFamily="34" charset="0"/>
            </a:endParaRPr>
          </a:p>
        </p:txBody>
      </p:sp>
      <p:grpSp>
        <p:nvGrpSpPr>
          <p:cNvPr id="25604" name="Group 8">
            <a:extLst>
              <a:ext uri="{FF2B5EF4-FFF2-40B4-BE49-F238E27FC236}">
                <a16:creationId xmlns:a16="http://schemas.microsoft.com/office/drawing/2014/main" id="{5C056CD9-2FF0-7842-AEE5-1B299C57CFA8}"/>
              </a:ext>
            </a:extLst>
          </p:cNvPr>
          <p:cNvGrpSpPr>
            <a:grpSpLocks/>
          </p:cNvGrpSpPr>
          <p:nvPr/>
        </p:nvGrpSpPr>
        <p:grpSpPr bwMode="auto">
          <a:xfrm rot="21310377">
            <a:off x="1488979" y="195535"/>
            <a:ext cx="847725" cy="679450"/>
            <a:chOff x="1905000" y="609600"/>
            <a:chExt cx="1752600" cy="1676399"/>
          </a:xfrm>
        </p:grpSpPr>
        <p:pic>
          <p:nvPicPr>
            <p:cNvPr id="25631" name="Picture 3" descr="220px-Homeodomain-dna-1ahd.png">
              <a:extLst>
                <a:ext uri="{FF2B5EF4-FFF2-40B4-BE49-F238E27FC236}">
                  <a16:creationId xmlns:a16="http://schemas.microsoft.com/office/drawing/2014/main" id="{176C4BDB-BA53-8441-BA8B-03D0BB7F4C5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81200" y="762000"/>
              <a:ext cx="1447800" cy="1460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632" name="Cloud Callout 7">
              <a:extLst>
                <a:ext uri="{FF2B5EF4-FFF2-40B4-BE49-F238E27FC236}">
                  <a16:creationId xmlns:a16="http://schemas.microsoft.com/office/drawing/2014/main" id="{B672EA33-FC92-D542-9A0B-18A9794A6F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5000" y="609600"/>
              <a:ext cx="1752600" cy="1676399"/>
            </a:xfrm>
            <a:prstGeom prst="cloudCallout">
              <a:avLst>
                <a:gd name="adj1" fmla="val -5505"/>
                <a:gd name="adj2" fmla="val 89509"/>
              </a:avLst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</a:endParaRPr>
            </a:p>
          </p:txBody>
        </p:sp>
      </p:grpSp>
      <p:sp>
        <p:nvSpPr>
          <p:cNvPr id="25605" name="Date Placeholder 2">
            <a:extLst>
              <a:ext uri="{FF2B5EF4-FFF2-40B4-BE49-F238E27FC236}">
                <a16:creationId xmlns:a16="http://schemas.microsoft.com/office/drawing/2014/main" id="{4EADF114-10E2-124B-9354-5DC657C7FB0E}"/>
              </a:ext>
            </a:extLst>
          </p:cNvPr>
          <p:cNvSpPr txBox="1">
            <a:spLocks noGrp="1"/>
          </p:cNvSpPr>
          <p:nvPr/>
        </p:nvSpPr>
        <p:spPr bwMode="auto">
          <a:xfrm>
            <a:off x="1373188" y="6553200"/>
            <a:ext cx="1219201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 sz="1400">
              <a:solidFill>
                <a:srgbClr val="FFFFFF"/>
              </a:solidFill>
            </a:endParaRPr>
          </a:p>
        </p:txBody>
      </p:sp>
      <p:sp>
        <p:nvSpPr>
          <p:cNvPr id="25606" name="Rectangle 2">
            <a:extLst>
              <a:ext uri="{FF2B5EF4-FFF2-40B4-BE49-F238E27FC236}">
                <a16:creationId xmlns:a16="http://schemas.microsoft.com/office/drawing/2014/main" id="{37CD5445-4B83-6549-A62F-6ADE4E3A2F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3788" y="1847851"/>
            <a:ext cx="1841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 sz="1000" b="1">
              <a:solidFill>
                <a:srgbClr val="FFFFFF"/>
              </a:solidFill>
            </a:endParaRPr>
          </a:p>
        </p:txBody>
      </p:sp>
      <p:sp>
        <p:nvSpPr>
          <p:cNvPr id="25608" name="Rectangle 31">
            <a:extLst>
              <a:ext uri="{FF2B5EF4-FFF2-40B4-BE49-F238E27FC236}">
                <a16:creationId xmlns:a16="http://schemas.microsoft.com/office/drawing/2014/main" id="{9AB272ED-7D5E-8744-BF7D-CA695B5DE808}"/>
              </a:ext>
            </a:extLst>
          </p:cNvPr>
          <p:cNvSpPr>
            <a:spLocks noChangeArrowheads="1"/>
          </p:cNvSpPr>
          <p:nvPr/>
        </p:nvSpPr>
        <p:spPr bwMode="auto">
          <a:xfrm rot="1680000">
            <a:off x="3180931" y="2208928"/>
            <a:ext cx="103906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000" b="1">
                <a:solidFill>
                  <a:srgbClr val="FFFFFF"/>
                </a:solidFill>
              </a:rPr>
              <a:t>Tuning Level</a:t>
            </a:r>
          </a:p>
        </p:txBody>
      </p:sp>
      <p:pic>
        <p:nvPicPr>
          <p:cNvPr id="25609" name="Picture 6" descr="Computer+Programmer_1f9a61_4043005.jpg">
            <a:extLst>
              <a:ext uri="{FF2B5EF4-FFF2-40B4-BE49-F238E27FC236}">
                <a16:creationId xmlns:a16="http://schemas.microsoft.com/office/drawing/2014/main" id="{4D4C401D-FA43-894A-869E-368A02167B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9425" y="1230314"/>
            <a:ext cx="1773238" cy="1266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10" name="Rectangle 10">
            <a:extLst>
              <a:ext uri="{FF2B5EF4-FFF2-40B4-BE49-F238E27FC236}">
                <a16:creationId xmlns:a16="http://schemas.microsoft.com/office/drawing/2014/main" id="{BAEE510A-C590-2B4C-B58D-EE00E06C3D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30116" y="1363029"/>
            <a:ext cx="1828800" cy="307975"/>
          </a:xfrm>
          <a:prstGeom prst="rect">
            <a:avLst/>
          </a:prstGeom>
          <a:solidFill>
            <a:srgbClr val="FFFEE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/>
            <a:r>
              <a:rPr lang="en-US" altLang="en-US" sz="1400" b="1">
                <a:latin typeface="Courier New" panose="02070309020205020404" pitchFamily="49" charset="0"/>
              </a:rPr>
              <a:t>x = 17; </a:t>
            </a:r>
          </a:p>
        </p:txBody>
      </p:sp>
      <p:sp>
        <p:nvSpPr>
          <p:cNvPr id="22537" name="Rectangle 11">
            <a:extLst>
              <a:ext uri="{FF2B5EF4-FFF2-40B4-BE49-F238E27FC236}">
                <a16:creationId xmlns:a16="http://schemas.microsoft.com/office/drawing/2014/main" id="{C8002939-C602-DA48-B9EF-A02827954A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30116" y="2109579"/>
            <a:ext cx="1828800" cy="306387"/>
          </a:xfrm>
          <a:prstGeom prst="rect">
            <a:avLst/>
          </a:prstGeom>
          <a:solidFill>
            <a:srgbClr val="FFFEE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/>
            <a:r>
              <a:rPr lang="en-US" altLang="en-US" sz="1400" b="1">
                <a:latin typeface="Courier New" panose="02070309020205020404" pitchFamily="49" charset="0"/>
              </a:rPr>
              <a:t>y = 13;</a:t>
            </a:r>
          </a:p>
        </p:txBody>
      </p:sp>
      <p:sp>
        <p:nvSpPr>
          <p:cNvPr id="25612" name="Rectangle 12">
            <a:extLst>
              <a:ext uri="{FF2B5EF4-FFF2-40B4-BE49-F238E27FC236}">
                <a16:creationId xmlns:a16="http://schemas.microsoft.com/office/drawing/2014/main" id="{315A0AAF-2590-174B-9045-8EF7D5AEA4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30116" y="2854541"/>
            <a:ext cx="1828800" cy="307975"/>
          </a:xfrm>
          <a:prstGeom prst="rect">
            <a:avLst/>
          </a:prstGeom>
          <a:solidFill>
            <a:srgbClr val="FFFEE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/>
            <a:r>
              <a:rPr lang="en-US" altLang="en-US" sz="1400" b="1" dirty="0">
                <a:latin typeface="Courier New" panose="02070309020205020404" pitchFamily="49" charset="0"/>
              </a:rPr>
              <a:t>result = x + y;</a:t>
            </a:r>
          </a:p>
        </p:txBody>
      </p:sp>
      <p:sp>
        <p:nvSpPr>
          <p:cNvPr id="25613" name="Rectangle 13">
            <a:extLst>
              <a:ext uri="{FF2B5EF4-FFF2-40B4-BE49-F238E27FC236}">
                <a16:creationId xmlns:a16="http://schemas.microsoft.com/office/drawing/2014/main" id="{10C7076E-A358-BE41-9A4C-F19D70BD53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30116" y="3601092"/>
            <a:ext cx="1812927" cy="307975"/>
          </a:xfrm>
          <a:prstGeom prst="rect">
            <a:avLst/>
          </a:prstGeom>
          <a:solidFill>
            <a:srgbClr val="FFFEE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/>
            <a:r>
              <a:rPr lang="en-US" altLang="en-US" sz="1400" b="1" dirty="0">
                <a:latin typeface="Courier New" panose="02070309020205020404" pitchFamily="49" charset="0"/>
              </a:rPr>
              <a:t>return result;</a:t>
            </a:r>
          </a:p>
        </p:txBody>
      </p:sp>
      <p:sp>
        <p:nvSpPr>
          <p:cNvPr id="22" name="TextBox 4">
            <a:extLst>
              <a:ext uri="{FF2B5EF4-FFF2-40B4-BE49-F238E27FC236}">
                <a16:creationId xmlns:a16="http://schemas.microsoft.com/office/drawing/2014/main" id="{24FE6360-92FB-B546-B37C-F34C4C4BC2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43201" y="2681289"/>
            <a:ext cx="2665413" cy="1385887"/>
          </a:xfrm>
          <a:prstGeom prst="rect">
            <a:avLst/>
          </a:prstGeom>
          <a:solidFill>
            <a:srgbClr val="FFFEE0"/>
          </a:solidFill>
          <a:ln>
            <a:noFill/>
          </a:ln>
          <a:effectLst>
            <a:outerShdw blurRad="50800" dist="38100" dir="2700000" algn="tl" rotWithShape="0">
              <a:srgbClr val="808080">
                <a:alpha val="39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1200" b="1" dirty="0">
                <a:latin typeface="Courier New"/>
                <a:cs typeface="Courier New"/>
              </a:rPr>
              <a:t>int main() {</a:t>
            </a:r>
          </a:p>
          <a:p>
            <a:pPr eaLnBrk="1" hangingPunct="1">
              <a:defRPr/>
            </a:pPr>
            <a:r>
              <a:rPr lang="en-US" sz="1200" b="1" dirty="0">
                <a:latin typeface="Courier New"/>
                <a:cs typeface="Courier New"/>
              </a:rPr>
              <a:t>      int x, y, result;</a:t>
            </a:r>
          </a:p>
          <a:p>
            <a:pPr eaLnBrk="1" hangingPunct="1">
              <a:defRPr/>
            </a:pPr>
            <a:r>
              <a:rPr lang="en-US" sz="1200" b="1" dirty="0">
                <a:latin typeface="Courier New"/>
                <a:cs typeface="Courier New"/>
              </a:rPr>
              <a:t>      x = 17; </a:t>
            </a:r>
          </a:p>
          <a:p>
            <a:pPr eaLnBrk="1" hangingPunct="1">
              <a:defRPr/>
            </a:pPr>
            <a:r>
              <a:rPr lang="en-US" sz="1200" b="1" dirty="0">
                <a:latin typeface="Courier New"/>
                <a:cs typeface="Courier New"/>
              </a:rPr>
              <a:t>      y = 13;</a:t>
            </a:r>
          </a:p>
          <a:p>
            <a:pPr eaLnBrk="1" hangingPunct="1">
              <a:defRPr/>
            </a:pPr>
            <a:r>
              <a:rPr lang="en-US" sz="1200" b="1" dirty="0">
                <a:latin typeface="Courier New"/>
                <a:cs typeface="Courier New"/>
              </a:rPr>
              <a:t>      result = x + y;</a:t>
            </a:r>
          </a:p>
          <a:p>
            <a:pPr eaLnBrk="1" hangingPunct="1">
              <a:defRPr/>
            </a:pPr>
            <a:r>
              <a:rPr lang="en-US" sz="1200" b="1" dirty="0">
                <a:latin typeface="Courier New"/>
                <a:cs typeface="Courier New"/>
              </a:rPr>
              <a:t>      return result;</a:t>
            </a:r>
          </a:p>
          <a:p>
            <a:pPr eaLnBrk="1" hangingPunct="1">
              <a:defRPr/>
            </a:pPr>
            <a:r>
              <a:rPr lang="en-US" sz="1200" b="1" dirty="0">
                <a:latin typeface="Courier New"/>
                <a:cs typeface="Courier New"/>
              </a:rPr>
              <a:t>}</a:t>
            </a:r>
          </a:p>
        </p:txBody>
      </p:sp>
      <p:sp>
        <p:nvSpPr>
          <p:cNvPr id="38" name="Left Arrow 37">
            <a:extLst>
              <a:ext uri="{FF2B5EF4-FFF2-40B4-BE49-F238E27FC236}">
                <a16:creationId xmlns:a16="http://schemas.microsoft.com/office/drawing/2014/main" id="{62CBDF4F-E101-1344-AA10-B4C906EB9861}"/>
              </a:ext>
            </a:extLst>
          </p:cNvPr>
          <p:cNvSpPr/>
          <p:nvPr/>
        </p:nvSpPr>
        <p:spPr bwMode="auto">
          <a:xfrm rot="10800000">
            <a:off x="5675900" y="2845240"/>
            <a:ext cx="798512" cy="542925"/>
          </a:xfrm>
          <a:prstGeom prst="leftArrow">
            <a:avLst/>
          </a:prstGeom>
          <a:solidFill>
            <a:schemeClr val="bg1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hangingPunct="0">
              <a:defRPr/>
            </a:pPr>
            <a:endParaRPr lang="en-US" sz="240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grpSp>
        <p:nvGrpSpPr>
          <p:cNvPr id="25619" name="Group 46">
            <a:extLst>
              <a:ext uri="{FF2B5EF4-FFF2-40B4-BE49-F238E27FC236}">
                <a16:creationId xmlns:a16="http://schemas.microsoft.com/office/drawing/2014/main" id="{8B2A4EF1-582C-2E46-A726-D33961AC7729}"/>
              </a:ext>
            </a:extLst>
          </p:cNvPr>
          <p:cNvGrpSpPr>
            <a:grpSpLocks/>
          </p:cNvGrpSpPr>
          <p:nvPr/>
        </p:nvGrpSpPr>
        <p:grpSpPr bwMode="auto">
          <a:xfrm>
            <a:off x="1719264" y="2659063"/>
            <a:ext cx="1023937" cy="627062"/>
            <a:chOff x="949670" y="4288583"/>
            <a:chExt cx="1024016" cy="626527"/>
          </a:xfrm>
        </p:grpSpPr>
        <p:sp>
          <p:nvSpPr>
            <p:cNvPr id="48" name="Left Arrow 47">
              <a:extLst>
                <a:ext uri="{FF2B5EF4-FFF2-40B4-BE49-F238E27FC236}">
                  <a16:creationId xmlns:a16="http://schemas.microsoft.com/office/drawing/2014/main" id="{2E330D63-A64E-B249-816A-EBF4F7276E13}"/>
                </a:ext>
              </a:extLst>
            </p:cNvPr>
            <p:cNvSpPr/>
            <p:nvPr/>
          </p:nvSpPr>
          <p:spPr bwMode="auto">
            <a:xfrm rot="13281352">
              <a:off x="1175112" y="4288583"/>
              <a:ext cx="798574" cy="542462"/>
            </a:xfrm>
            <a:prstGeom prst="leftArrow">
              <a:avLst/>
            </a:prstGeom>
            <a:solidFill>
              <a:schemeClr val="bg1">
                <a:lumMod val="7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0" hangingPunct="0">
                <a:defRPr/>
              </a:pPr>
              <a:endParaRPr lang="en-US" sz="2400"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25630" name="TextBox 48">
              <a:extLst>
                <a:ext uri="{FF2B5EF4-FFF2-40B4-BE49-F238E27FC236}">
                  <a16:creationId xmlns:a16="http://schemas.microsoft.com/office/drawing/2014/main" id="{77E504C2-E90D-8344-90BE-44D81913324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2430996">
              <a:off x="949670" y="4576556"/>
              <a:ext cx="589524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1600">
                  <a:latin typeface="Calibri" panose="020F0502020204030204" pitchFamily="34" charset="0"/>
                </a:rPr>
                <a:t>code</a:t>
              </a:r>
            </a:p>
          </p:txBody>
        </p:sp>
      </p:grpSp>
      <p:sp>
        <p:nvSpPr>
          <p:cNvPr id="25620" name="TextBox 49">
            <a:extLst>
              <a:ext uri="{FF2B5EF4-FFF2-40B4-BE49-F238E27FC236}">
                <a16:creationId xmlns:a16="http://schemas.microsoft.com/office/drawing/2014/main" id="{F97BB428-8DD1-0740-A089-8F725AE2BC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21153" y="3298564"/>
            <a:ext cx="847725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600" dirty="0">
                <a:latin typeface="Calibri" panose="020F0502020204030204" pitchFamily="34" charset="0"/>
              </a:rPr>
              <a:t>compile</a:t>
            </a:r>
          </a:p>
        </p:txBody>
      </p:sp>
      <p:sp>
        <p:nvSpPr>
          <p:cNvPr id="25625" name="TextBox 13">
            <a:extLst>
              <a:ext uri="{FF2B5EF4-FFF2-40B4-BE49-F238E27FC236}">
                <a16:creationId xmlns:a16="http://schemas.microsoft.com/office/drawing/2014/main" id="{CC437B54-9D6A-F24A-8CFD-BA4DEB3C0A21}"/>
              </a:ext>
            </a:extLst>
          </p:cNvPr>
          <p:cNvSpPr txBox="1">
            <a:spLocks noChangeArrowheads="1"/>
          </p:cNvSpPr>
          <p:nvPr/>
        </p:nvSpPr>
        <p:spPr bwMode="auto">
          <a:xfrm rot="19662757">
            <a:off x="3118969" y="230362"/>
            <a:ext cx="143238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3200" i="1" dirty="0">
                <a:solidFill>
                  <a:srgbClr val="FF0000"/>
                </a:solidFill>
                <a:latin typeface="Calibri" panose="020F0502020204030204" pitchFamily="34" charset="0"/>
              </a:rPr>
              <a:t>Parallel</a:t>
            </a:r>
          </a:p>
        </p:txBody>
      </p:sp>
      <p:sp>
        <p:nvSpPr>
          <p:cNvPr id="53" name="TextBox 1">
            <a:extLst>
              <a:ext uri="{FF2B5EF4-FFF2-40B4-BE49-F238E27FC236}">
                <a16:creationId xmlns:a16="http://schemas.microsoft.com/office/drawing/2014/main" id="{2B1AD72C-FFAB-2B4A-8000-FC1D16E91A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7392" y="5006133"/>
            <a:ext cx="4132262" cy="64611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1800" i="1" dirty="0">
                <a:solidFill>
                  <a:srgbClr val="C00000"/>
                </a:solidFill>
                <a:latin typeface="Calibri" panose="020F0502020204030204" pitchFamily="34" charset="0"/>
              </a:rPr>
              <a:t>The two assignment statements </a:t>
            </a:r>
          </a:p>
          <a:p>
            <a:pPr algn="ctr" eaLnBrk="1" hangingPunct="1"/>
            <a:r>
              <a:rPr lang="en-US" altLang="en-US" sz="1800" i="1" dirty="0">
                <a:solidFill>
                  <a:srgbClr val="C00000"/>
                </a:solidFill>
                <a:latin typeface="Calibri" panose="020F0502020204030204" pitchFamily="34" charset="0"/>
              </a:rPr>
              <a:t>x = 17; and y = 13; will execute in parallel</a:t>
            </a:r>
          </a:p>
        </p:txBody>
      </p:sp>
      <p:sp>
        <p:nvSpPr>
          <p:cNvPr id="37" name="TextBox 1">
            <a:extLst>
              <a:ext uri="{FF2B5EF4-FFF2-40B4-BE49-F238E27FC236}">
                <a16:creationId xmlns:a16="http://schemas.microsoft.com/office/drawing/2014/main" id="{CD986991-717F-7A41-B752-FC42AF0B21C6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10113963" y="1367073"/>
            <a:ext cx="6826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 dirty="0"/>
              <a:t>time</a:t>
            </a:r>
          </a:p>
        </p:txBody>
      </p:sp>
      <p:cxnSp>
        <p:nvCxnSpPr>
          <p:cNvPr id="39" name="Straight Arrow Connector 33">
            <a:extLst>
              <a:ext uri="{FF2B5EF4-FFF2-40B4-BE49-F238E27FC236}">
                <a16:creationId xmlns:a16="http://schemas.microsoft.com/office/drawing/2014/main" id="{FAF4B88B-365C-FC4A-9377-FC392E7D0988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0457823" y="1938620"/>
            <a:ext cx="0" cy="210312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0" name="Straight Arrow Connector 33">
            <a:extLst>
              <a:ext uri="{FF2B5EF4-FFF2-40B4-BE49-F238E27FC236}">
                <a16:creationId xmlns:a16="http://schemas.microsoft.com/office/drawing/2014/main" id="{8E57D824-95FD-AD47-B707-1A34670ABDAF}"/>
              </a:ext>
            </a:extLst>
          </p:cNvPr>
          <p:cNvCxnSpPr>
            <a:cxnSpLocks noChangeShapeType="1"/>
            <a:stCxn id="25610" idx="2"/>
            <a:endCxn id="22537" idx="0"/>
          </p:cNvCxnSpPr>
          <p:nvPr/>
        </p:nvCxnSpPr>
        <p:spPr bwMode="auto">
          <a:xfrm>
            <a:off x="9144516" y="1671004"/>
            <a:ext cx="0" cy="438575"/>
          </a:xfrm>
          <a:prstGeom prst="straightConnector1">
            <a:avLst/>
          </a:prstGeom>
          <a:noFill/>
          <a:ln w="28575">
            <a:solidFill>
              <a:srgbClr val="00B05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" name="Straight Arrow Connector 33">
            <a:extLst>
              <a:ext uri="{FF2B5EF4-FFF2-40B4-BE49-F238E27FC236}">
                <a16:creationId xmlns:a16="http://schemas.microsoft.com/office/drawing/2014/main" id="{D2476540-46C6-B94A-AC6C-3B9C8BE41522}"/>
              </a:ext>
            </a:extLst>
          </p:cNvPr>
          <p:cNvCxnSpPr>
            <a:cxnSpLocks noChangeShapeType="1"/>
            <a:stCxn id="22537" idx="2"/>
            <a:endCxn id="25612" idx="0"/>
          </p:cNvCxnSpPr>
          <p:nvPr/>
        </p:nvCxnSpPr>
        <p:spPr bwMode="auto">
          <a:xfrm>
            <a:off x="9144516" y="2415966"/>
            <a:ext cx="0" cy="438575"/>
          </a:xfrm>
          <a:prstGeom prst="straightConnector1">
            <a:avLst/>
          </a:prstGeom>
          <a:noFill/>
          <a:ln w="28575">
            <a:solidFill>
              <a:srgbClr val="00B05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3" name="Straight Arrow Connector 33">
            <a:extLst>
              <a:ext uri="{FF2B5EF4-FFF2-40B4-BE49-F238E27FC236}">
                <a16:creationId xmlns:a16="http://schemas.microsoft.com/office/drawing/2014/main" id="{0EEB9F3B-686C-0242-A943-D3BCD822274B}"/>
              </a:ext>
            </a:extLst>
          </p:cNvPr>
          <p:cNvCxnSpPr>
            <a:cxnSpLocks noChangeShapeType="1"/>
            <a:stCxn id="25612" idx="2"/>
            <a:endCxn id="25613" idx="0"/>
          </p:cNvCxnSpPr>
          <p:nvPr/>
        </p:nvCxnSpPr>
        <p:spPr bwMode="auto">
          <a:xfrm flipH="1">
            <a:off x="9136580" y="3162516"/>
            <a:ext cx="7936" cy="438576"/>
          </a:xfrm>
          <a:prstGeom prst="straightConnector1">
            <a:avLst/>
          </a:prstGeom>
          <a:noFill/>
          <a:ln w="28575">
            <a:solidFill>
              <a:srgbClr val="00B05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77508ABD-4F7A-CD4A-B6B8-94B77CF6B2A3}"/>
              </a:ext>
            </a:extLst>
          </p:cNvPr>
          <p:cNvSpPr txBox="1"/>
          <p:nvPr/>
        </p:nvSpPr>
        <p:spPr>
          <a:xfrm>
            <a:off x="7908481" y="2242243"/>
            <a:ext cx="18405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C00000"/>
                </a:solidFill>
                <a:latin typeface="Chalkduster" panose="03050602040202020205" pitchFamily="66" charset="77"/>
              </a:rPr>
              <a:t>DONE!</a:t>
            </a:r>
          </a:p>
        </p:txBody>
      </p:sp>
      <p:sp>
        <p:nvSpPr>
          <p:cNvPr id="55" name="Rectangle 5">
            <a:extLst>
              <a:ext uri="{FF2B5EF4-FFF2-40B4-BE49-F238E27FC236}">
                <a16:creationId xmlns:a16="http://schemas.microsoft.com/office/drawing/2014/main" id="{5D57AE01-11C3-A241-88BD-0C0B00B3EE88}"/>
              </a:ext>
            </a:extLst>
          </p:cNvPr>
          <p:cNvSpPr txBox="1">
            <a:spLocks noChangeArrowheads="1"/>
          </p:cNvSpPr>
          <p:nvPr/>
        </p:nvSpPr>
        <p:spPr>
          <a:xfrm>
            <a:off x="3073523" y="395472"/>
            <a:ext cx="6243273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en-US" sz="4000" dirty="0">
                <a:ea typeface="ＭＳ Ｐゴシック" panose="020B0600070205080204" pitchFamily="34" charset="-128"/>
                <a:cs typeface="Calibri" panose="020F0502020204030204" pitchFamily="34" charset="0"/>
              </a:rPr>
              <a:t>Program Execution</a:t>
            </a:r>
          </a:p>
        </p:txBody>
      </p:sp>
    </p:spTree>
    <p:extLst>
      <p:ext uri="{BB962C8B-B14F-4D97-AF65-F5344CB8AC3E}">
        <p14:creationId xmlns:p14="http://schemas.microsoft.com/office/powerpoint/2010/main" val="3490123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8828 0.0713 0.1767 0.14259 0.1892 0.24005 C 0.2017 0.33773 0.07487 0.58588 0.07487 0.58588 L 0.07487 0.58588 " pathEditMode="relative" ptsTypes="AAAA">
                                      <p:cBhvr>
                                        <p:cTn id="6" dur="2000" fill="hold"/>
                                        <p:tgtEl>
                                          <p:spTgt spid="256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-0.09505 0.06505 -0.18997 0.1301 -0.21028 0.20903 C -0.2306 0.2882 -0.17643 0.38125 -0.12213 0.47431 " pathEditMode="relative" ptsTypes="AAA">
                                      <p:cBhvr>
                                        <p:cTn id="13" dur="2000" fill="hold"/>
                                        <p:tgtEl>
                                          <p:spTgt spid="225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4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4" dur="1000"/>
                                        <p:tgtEl>
                                          <p:spTgt spid="256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5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" dur="1000"/>
                                        <p:tgtEl>
                                          <p:spTgt spid="225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6562 0.03958 0.13138 0.0794 0.14375 0.14259 C 0.15612 0.20555 0.1151 0.2919 0.07408 0.37824 " pathEditMode="relative" ptsTypes="AAA">
                                      <p:cBhvr>
                                        <p:cTn id="32" dur="2000" fill="hold"/>
                                        <p:tgtEl>
                                          <p:spTgt spid="256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9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0" dur="1000"/>
                                        <p:tgtEl>
                                          <p:spTgt spid="256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5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56 -0.00023 C 0.05391 0.01991 0.10638 0.04005 0.11927 0.08334 C 0.13216 0.12686 0.08659 0.22986 0.07917 0.26019 C 0.07174 0.29051 0.07318 0.27755 0.07474 0.26482 " pathEditMode="relative" ptsTypes="AAAA">
                                      <p:cBhvr>
                                        <p:cTn id="45" dur="2000" fill="hold"/>
                                        <p:tgtEl>
                                          <p:spTgt spid="256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10" grpId="0" animBg="1"/>
      <p:bldP spid="25610" grpId="1" animBg="1"/>
      <p:bldP spid="22537" grpId="0" animBg="1"/>
      <p:bldP spid="22537" grpId="1" animBg="1"/>
      <p:bldP spid="25612" grpId="0" animBg="1"/>
      <p:bldP spid="25612" grpId="1" animBg="1"/>
      <p:bldP spid="25613" grpId="0" animBg="1"/>
      <p:bldP spid="53" grpId="0" animBg="1"/>
      <p:bldP spid="5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Content Placeholder 6">
            <a:extLst>
              <a:ext uri="{FF2B5EF4-FFF2-40B4-BE49-F238E27FC236}">
                <a16:creationId xmlns:a16="http://schemas.microsoft.com/office/drawing/2014/main" id="{4FBD2461-9657-714B-B0EA-508C8D8E08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7608" y="5110226"/>
            <a:ext cx="1034920" cy="1034920"/>
          </a:xfrm>
          <a:prstGeom prst="rect">
            <a:avLst/>
          </a:prstGeom>
        </p:spPr>
      </p:pic>
      <p:pic>
        <p:nvPicPr>
          <p:cNvPr id="34" name="Content Placeholder 6">
            <a:extLst>
              <a:ext uri="{FF2B5EF4-FFF2-40B4-BE49-F238E27FC236}">
                <a16:creationId xmlns:a16="http://schemas.microsoft.com/office/drawing/2014/main" id="{4B9F9238-F8C7-F641-8AFE-36F705FF84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2159" y="5110226"/>
            <a:ext cx="1034920" cy="1034920"/>
          </a:xfrm>
          <a:prstGeom prst="rect">
            <a:avLst/>
          </a:prstGeom>
        </p:spPr>
      </p:pic>
      <p:pic>
        <p:nvPicPr>
          <p:cNvPr id="35" name="Content Placeholder 6">
            <a:extLst>
              <a:ext uri="{FF2B5EF4-FFF2-40B4-BE49-F238E27FC236}">
                <a16:creationId xmlns:a16="http://schemas.microsoft.com/office/drawing/2014/main" id="{B2CEDA26-2EB0-8541-8CC6-E3A1074349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2112" y="5110226"/>
            <a:ext cx="1034920" cy="1034920"/>
          </a:xfrm>
          <a:prstGeom prst="rect">
            <a:avLst/>
          </a:prstGeom>
        </p:spPr>
      </p:pic>
      <p:pic>
        <p:nvPicPr>
          <p:cNvPr id="36" name="Content Placeholder 6">
            <a:extLst>
              <a:ext uri="{FF2B5EF4-FFF2-40B4-BE49-F238E27FC236}">
                <a16:creationId xmlns:a16="http://schemas.microsoft.com/office/drawing/2014/main" id="{3D4D52F9-AEDA-8440-90E4-E7B2F1BBCD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1789" y="5110226"/>
            <a:ext cx="1034920" cy="1034920"/>
          </a:xfrm>
          <a:prstGeom prst="rect">
            <a:avLst/>
          </a:prstGeom>
        </p:spPr>
      </p:pic>
      <p:sp>
        <p:nvSpPr>
          <p:cNvPr id="27653" name="Rounded Rectangle 12">
            <a:extLst>
              <a:ext uri="{FF2B5EF4-FFF2-40B4-BE49-F238E27FC236}">
                <a16:creationId xmlns:a16="http://schemas.microsoft.com/office/drawing/2014/main" id="{117CAD86-F6FE-F441-859B-598B2A40B2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1714" y="1789198"/>
            <a:ext cx="3833738" cy="2644775"/>
          </a:xfrm>
          <a:prstGeom prst="roundRect">
            <a:avLst>
              <a:gd name="adj" fmla="val 7065"/>
            </a:avLst>
          </a:prstGeom>
          <a:noFill/>
          <a:ln w="2857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27655" name="Rectangle 2">
            <a:extLst>
              <a:ext uri="{FF2B5EF4-FFF2-40B4-BE49-F238E27FC236}">
                <a16:creationId xmlns:a16="http://schemas.microsoft.com/office/drawing/2014/main" id="{1F790D6C-5C40-9E49-8242-A52530F97A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4600" y="2092410"/>
            <a:ext cx="1841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 sz="1000" b="1">
              <a:solidFill>
                <a:srgbClr val="FFFFFF"/>
              </a:solidFill>
            </a:endParaRPr>
          </a:p>
        </p:txBody>
      </p:sp>
      <p:grpSp>
        <p:nvGrpSpPr>
          <p:cNvPr id="26629" name="Group 21525">
            <a:extLst>
              <a:ext uri="{FF2B5EF4-FFF2-40B4-BE49-F238E27FC236}">
                <a16:creationId xmlns:a16="http://schemas.microsoft.com/office/drawing/2014/main" id="{4A52E826-D895-014D-AE4C-755256B2E786}"/>
              </a:ext>
            </a:extLst>
          </p:cNvPr>
          <p:cNvGrpSpPr>
            <a:grpSpLocks/>
          </p:cNvGrpSpPr>
          <p:nvPr/>
        </p:nvGrpSpPr>
        <p:grpSpPr bwMode="auto">
          <a:xfrm>
            <a:off x="7703290" y="1970840"/>
            <a:ext cx="3224827" cy="307975"/>
            <a:chOff x="6055971" y="3130371"/>
            <a:chExt cx="1883613" cy="307777"/>
          </a:xfrm>
          <a:solidFill>
            <a:srgbClr val="FFFEE0"/>
          </a:solidFill>
        </p:grpSpPr>
        <p:sp>
          <p:nvSpPr>
            <p:cNvPr id="26650" name="Rectangle 10">
              <a:extLst>
                <a:ext uri="{FF2B5EF4-FFF2-40B4-BE49-F238E27FC236}">
                  <a16:creationId xmlns:a16="http://schemas.microsoft.com/office/drawing/2014/main" id="{54360161-33DA-2E4E-9A0A-A36891FEC6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30967" y="3130371"/>
              <a:ext cx="808617" cy="307777"/>
            </a:xfrm>
            <a:prstGeom prst="rect">
              <a:avLst/>
            </a:prstGeom>
            <a:grpFill/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r">
                <a:defRPr/>
              </a:pPr>
              <a:r>
                <a:rPr lang="en-US" sz="1400" b="1">
                  <a:latin typeface="Courier New" charset="0"/>
                  <a:ea typeface="ＭＳ Ｐゴシック" charset="0"/>
                  <a:cs typeface="Courier New" charset="0"/>
                </a:rPr>
                <a:t>x = 17; </a:t>
              </a:r>
            </a:p>
          </p:txBody>
        </p:sp>
        <p:sp>
          <p:nvSpPr>
            <p:cNvPr id="26651" name="Rectangle 11">
              <a:extLst>
                <a:ext uri="{FF2B5EF4-FFF2-40B4-BE49-F238E27FC236}">
                  <a16:creationId xmlns:a16="http://schemas.microsoft.com/office/drawing/2014/main" id="{7595FEC4-6C93-764D-A29F-A662A24457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55971" y="3130371"/>
              <a:ext cx="803001" cy="307777"/>
            </a:xfrm>
            <a:prstGeom prst="rect">
              <a:avLst/>
            </a:prstGeom>
            <a:grpFill/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r">
                <a:defRPr/>
              </a:pPr>
              <a:r>
                <a:rPr lang="en-US" sz="1400" b="1">
                  <a:latin typeface="Courier New" charset="0"/>
                  <a:ea typeface="ＭＳ Ｐゴシック" charset="0"/>
                  <a:cs typeface="Courier New" charset="0"/>
                </a:rPr>
                <a:t>y = 13;</a:t>
              </a:r>
            </a:p>
          </p:txBody>
        </p:sp>
      </p:grpSp>
      <p:sp>
        <p:nvSpPr>
          <p:cNvPr id="27658" name="Rectangle 12">
            <a:extLst>
              <a:ext uri="{FF2B5EF4-FFF2-40B4-BE49-F238E27FC236}">
                <a16:creationId xmlns:a16="http://schemas.microsoft.com/office/drawing/2014/main" id="{70F28370-DE65-0546-986B-8DCD583E73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54183" y="2963948"/>
            <a:ext cx="1828800" cy="307975"/>
          </a:xfrm>
          <a:prstGeom prst="rect">
            <a:avLst/>
          </a:prstGeom>
          <a:solidFill>
            <a:srgbClr val="FFFEE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/>
            <a:r>
              <a:rPr lang="en-US" altLang="en-US" sz="1400" b="1" dirty="0">
                <a:latin typeface="Courier New" panose="02070309020205020404" pitchFamily="49" charset="0"/>
              </a:rPr>
              <a:t>result = x + y;</a:t>
            </a:r>
          </a:p>
        </p:txBody>
      </p:sp>
      <p:sp>
        <p:nvSpPr>
          <p:cNvPr id="27659" name="Rectangle 13">
            <a:extLst>
              <a:ext uri="{FF2B5EF4-FFF2-40B4-BE49-F238E27FC236}">
                <a16:creationId xmlns:a16="http://schemas.microsoft.com/office/drawing/2014/main" id="{DBD1336F-705F-FD45-9B11-070C76D7B8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54183" y="3984709"/>
            <a:ext cx="1828800" cy="307975"/>
          </a:xfrm>
          <a:prstGeom prst="rect">
            <a:avLst/>
          </a:prstGeom>
          <a:solidFill>
            <a:srgbClr val="FFFEE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/>
            <a:r>
              <a:rPr lang="en-US" altLang="en-US" sz="1400" b="1">
                <a:latin typeface="Courier New" panose="02070309020205020404" pitchFamily="49" charset="0"/>
              </a:rPr>
              <a:t>return result;</a:t>
            </a:r>
          </a:p>
        </p:txBody>
      </p:sp>
      <p:grpSp>
        <p:nvGrpSpPr>
          <p:cNvPr id="27664" name="Group 8">
            <a:extLst>
              <a:ext uri="{FF2B5EF4-FFF2-40B4-BE49-F238E27FC236}">
                <a16:creationId xmlns:a16="http://schemas.microsoft.com/office/drawing/2014/main" id="{BF6E72CC-CDB8-A949-9016-8BF49F4B8F82}"/>
              </a:ext>
            </a:extLst>
          </p:cNvPr>
          <p:cNvGrpSpPr>
            <a:grpSpLocks/>
          </p:cNvGrpSpPr>
          <p:nvPr/>
        </p:nvGrpSpPr>
        <p:grpSpPr bwMode="auto">
          <a:xfrm>
            <a:off x="1524000" y="473159"/>
            <a:ext cx="847725" cy="679450"/>
            <a:chOff x="1905000" y="609600"/>
            <a:chExt cx="1752600" cy="1676399"/>
          </a:xfrm>
        </p:grpSpPr>
        <p:pic>
          <p:nvPicPr>
            <p:cNvPr id="27676" name="Picture 3" descr="220px-Homeodomain-dna-1ahd.png">
              <a:extLst>
                <a:ext uri="{FF2B5EF4-FFF2-40B4-BE49-F238E27FC236}">
                  <a16:creationId xmlns:a16="http://schemas.microsoft.com/office/drawing/2014/main" id="{C41E9A6B-A331-344B-90A7-DC4515CC714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81200" y="762000"/>
              <a:ext cx="1447800" cy="1460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677" name="Cloud Callout 7">
              <a:extLst>
                <a:ext uri="{FF2B5EF4-FFF2-40B4-BE49-F238E27FC236}">
                  <a16:creationId xmlns:a16="http://schemas.microsoft.com/office/drawing/2014/main" id="{C598289E-4D50-B145-BF4E-26F62919FD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5000" y="609600"/>
              <a:ext cx="1752600" cy="1676399"/>
            </a:xfrm>
            <a:prstGeom prst="cloudCallout">
              <a:avLst>
                <a:gd name="adj1" fmla="val -5505"/>
                <a:gd name="adj2" fmla="val 89509"/>
              </a:avLst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</a:endParaRPr>
            </a:p>
          </p:txBody>
        </p:sp>
      </p:grpSp>
      <p:pic>
        <p:nvPicPr>
          <p:cNvPr id="27665" name="Picture 39" descr="Computer+Programmer_1f9a61_4043005.jpg">
            <a:extLst>
              <a:ext uri="{FF2B5EF4-FFF2-40B4-BE49-F238E27FC236}">
                <a16:creationId xmlns:a16="http://schemas.microsoft.com/office/drawing/2014/main" id="{43841711-C75B-FC42-B23D-3633F42B14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9425" y="1474873"/>
            <a:ext cx="1773238" cy="1266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" name="TextBox 4">
            <a:extLst>
              <a:ext uri="{FF2B5EF4-FFF2-40B4-BE49-F238E27FC236}">
                <a16:creationId xmlns:a16="http://schemas.microsoft.com/office/drawing/2014/main" id="{5587DF39-7667-8944-86C4-3DBF8849F9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41789" y="1152609"/>
            <a:ext cx="2598737" cy="1385888"/>
          </a:xfrm>
          <a:prstGeom prst="rect">
            <a:avLst/>
          </a:prstGeom>
          <a:solidFill>
            <a:srgbClr val="FFFEE0"/>
          </a:solidFill>
          <a:ln>
            <a:noFill/>
          </a:ln>
          <a:effectLst>
            <a:outerShdw blurRad="50800" dist="38100" dir="2700000" algn="tl" rotWithShape="0">
              <a:srgbClr val="808080">
                <a:alpha val="39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1200" b="1" dirty="0">
                <a:latin typeface="Courier New"/>
                <a:cs typeface="Courier New"/>
              </a:rPr>
              <a:t>int main() {</a:t>
            </a:r>
          </a:p>
          <a:p>
            <a:pPr eaLnBrk="1" hangingPunct="1">
              <a:defRPr/>
            </a:pPr>
            <a:r>
              <a:rPr lang="en-US" sz="1200" b="1" dirty="0">
                <a:latin typeface="Courier New"/>
                <a:cs typeface="Courier New"/>
              </a:rPr>
              <a:t>      int x, y, result;</a:t>
            </a:r>
          </a:p>
          <a:p>
            <a:pPr eaLnBrk="1" hangingPunct="1">
              <a:defRPr/>
            </a:pPr>
            <a:r>
              <a:rPr lang="en-US" sz="1200" b="1" dirty="0">
                <a:latin typeface="Courier New"/>
                <a:cs typeface="Courier New"/>
              </a:rPr>
              <a:t>      x = 17; </a:t>
            </a:r>
          </a:p>
          <a:p>
            <a:pPr eaLnBrk="1" hangingPunct="1">
              <a:defRPr/>
            </a:pPr>
            <a:r>
              <a:rPr lang="en-US" sz="1200" b="1" dirty="0">
                <a:latin typeface="Courier New"/>
                <a:cs typeface="Courier New"/>
              </a:rPr>
              <a:t>      y = 13;</a:t>
            </a:r>
          </a:p>
          <a:p>
            <a:pPr eaLnBrk="1" hangingPunct="1">
              <a:defRPr/>
            </a:pPr>
            <a:r>
              <a:rPr lang="en-US" sz="1200" b="1" dirty="0">
                <a:latin typeface="Courier New"/>
                <a:cs typeface="Courier New"/>
              </a:rPr>
              <a:t>      result = x + y;</a:t>
            </a:r>
          </a:p>
          <a:p>
            <a:pPr eaLnBrk="1" hangingPunct="1">
              <a:defRPr/>
            </a:pPr>
            <a:r>
              <a:rPr lang="en-US" sz="1200" b="1" dirty="0">
                <a:latin typeface="Courier New"/>
                <a:cs typeface="Courier New"/>
              </a:rPr>
              <a:t>      return result;</a:t>
            </a:r>
          </a:p>
          <a:p>
            <a:pPr eaLnBrk="1" hangingPunct="1">
              <a:defRPr/>
            </a:pPr>
            <a:r>
              <a:rPr lang="en-US" sz="1200" b="1" dirty="0">
                <a:latin typeface="Courier New"/>
                <a:cs typeface="Courier New"/>
              </a:rPr>
              <a:t>}</a:t>
            </a:r>
          </a:p>
        </p:txBody>
      </p:sp>
      <p:sp>
        <p:nvSpPr>
          <p:cNvPr id="42" name="Left Arrow 41">
            <a:extLst>
              <a:ext uri="{FF2B5EF4-FFF2-40B4-BE49-F238E27FC236}">
                <a16:creationId xmlns:a16="http://schemas.microsoft.com/office/drawing/2014/main" id="{71B7267D-3ECA-CF48-BD17-B585C8AA289E}"/>
              </a:ext>
            </a:extLst>
          </p:cNvPr>
          <p:cNvSpPr/>
          <p:nvPr/>
        </p:nvSpPr>
        <p:spPr bwMode="auto">
          <a:xfrm rot="10800000">
            <a:off x="3552825" y="1789197"/>
            <a:ext cx="552450" cy="544512"/>
          </a:xfrm>
          <a:prstGeom prst="leftArrow">
            <a:avLst/>
          </a:prstGeom>
          <a:solidFill>
            <a:schemeClr val="bg1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hangingPunct="0">
              <a:defRPr/>
            </a:pPr>
            <a:endParaRPr lang="en-US" sz="240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4" name="Left Arrow 53">
            <a:extLst>
              <a:ext uri="{FF2B5EF4-FFF2-40B4-BE49-F238E27FC236}">
                <a16:creationId xmlns:a16="http://schemas.microsoft.com/office/drawing/2014/main" id="{E2159018-5095-CF44-8F2F-C848CF663903}"/>
              </a:ext>
            </a:extLst>
          </p:cNvPr>
          <p:cNvSpPr/>
          <p:nvPr/>
        </p:nvSpPr>
        <p:spPr bwMode="auto">
          <a:xfrm rot="10800000">
            <a:off x="6802439" y="1793960"/>
            <a:ext cx="549275" cy="542925"/>
          </a:xfrm>
          <a:prstGeom prst="leftArrow">
            <a:avLst/>
          </a:prstGeom>
          <a:solidFill>
            <a:schemeClr val="bg1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hangingPunct="0">
              <a:defRPr/>
            </a:pPr>
            <a:endParaRPr lang="en-US" sz="240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3" name="TextBox 19">
            <a:extLst>
              <a:ext uri="{FF2B5EF4-FFF2-40B4-BE49-F238E27FC236}">
                <a16:creationId xmlns:a16="http://schemas.microsoft.com/office/drawing/2014/main" id="{37AFABAE-3AE0-6C4A-B20B-F13B5F3578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0142" y="3520084"/>
            <a:ext cx="2511425" cy="5842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1600" i="1" dirty="0">
                <a:solidFill>
                  <a:srgbClr val="C00000"/>
                </a:solidFill>
                <a:latin typeface="Calibri" panose="020F0502020204030204" pitchFamily="34" charset="0"/>
              </a:rPr>
              <a:t>Cannot arbitrarily assign instructions to processors</a:t>
            </a:r>
          </a:p>
        </p:txBody>
      </p:sp>
      <p:cxnSp>
        <p:nvCxnSpPr>
          <p:cNvPr id="37" name="Straight Arrow Connector 33">
            <a:extLst>
              <a:ext uri="{FF2B5EF4-FFF2-40B4-BE49-F238E27FC236}">
                <a16:creationId xmlns:a16="http://schemas.microsoft.com/office/drawing/2014/main" id="{7D3A017F-94A8-864F-9061-B104BA7C5FE8}"/>
              </a:ext>
            </a:extLst>
          </p:cNvPr>
          <p:cNvCxnSpPr>
            <a:cxnSpLocks noChangeShapeType="1"/>
            <a:stCxn id="26651" idx="2"/>
            <a:endCxn id="27658" idx="0"/>
          </p:cNvCxnSpPr>
          <p:nvPr/>
        </p:nvCxnSpPr>
        <p:spPr bwMode="auto">
          <a:xfrm>
            <a:off x="8390676" y="2278815"/>
            <a:ext cx="877907" cy="685133"/>
          </a:xfrm>
          <a:prstGeom prst="straightConnector1">
            <a:avLst/>
          </a:prstGeom>
          <a:noFill/>
          <a:ln w="28575">
            <a:solidFill>
              <a:srgbClr val="00B05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8" name="Straight Arrow Connector 33">
            <a:extLst>
              <a:ext uri="{FF2B5EF4-FFF2-40B4-BE49-F238E27FC236}">
                <a16:creationId xmlns:a16="http://schemas.microsoft.com/office/drawing/2014/main" id="{909D8B34-7135-4548-A8A9-72ABCB49002B}"/>
              </a:ext>
            </a:extLst>
          </p:cNvPr>
          <p:cNvCxnSpPr>
            <a:cxnSpLocks noChangeShapeType="1"/>
            <a:stCxn id="26650" idx="2"/>
            <a:endCxn id="27658" idx="0"/>
          </p:cNvCxnSpPr>
          <p:nvPr/>
        </p:nvCxnSpPr>
        <p:spPr bwMode="auto">
          <a:xfrm flipH="1">
            <a:off x="9268583" y="2278815"/>
            <a:ext cx="967341" cy="685133"/>
          </a:xfrm>
          <a:prstGeom prst="straightConnector1">
            <a:avLst/>
          </a:prstGeom>
          <a:noFill/>
          <a:ln w="28575">
            <a:solidFill>
              <a:srgbClr val="00B05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9" name="Straight Arrow Connector 33">
            <a:extLst>
              <a:ext uri="{FF2B5EF4-FFF2-40B4-BE49-F238E27FC236}">
                <a16:creationId xmlns:a16="http://schemas.microsoft.com/office/drawing/2014/main" id="{F4092E06-65AC-A44C-AC50-FDC8085518EF}"/>
              </a:ext>
            </a:extLst>
          </p:cNvPr>
          <p:cNvCxnSpPr>
            <a:cxnSpLocks noChangeShapeType="1"/>
            <a:stCxn id="27658" idx="2"/>
            <a:endCxn id="27659" idx="0"/>
          </p:cNvCxnSpPr>
          <p:nvPr/>
        </p:nvCxnSpPr>
        <p:spPr bwMode="auto">
          <a:xfrm>
            <a:off x="9268583" y="3271923"/>
            <a:ext cx="0" cy="712786"/>
          </a:xfrm>
          <a:prstGeom prst="straightConnector1">
            <a:avLst/>
          </a:prstGeom>
          <a:noFill/>
          <a:ln w="28575">
            <a:solidFill>
              <a:srgbClr val="00B05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0" name="TextBox 1">
            <a:extLst>
              <a:ext uri="{FF2B5EF4-FFF2-40B4-BE49-F238E27FC236}">
                <a16:creationId xmlns:a16="http://schemas.microsoft.com/office/drawing/2014/main" id="{8A39137C-4F40-0649-B981-E14AB4F8755E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11143801" y="1826615"/>
            <a:ext cx="6826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 dirty="0"/>
              <a:t>time</a:t>
            </a:r>
          </a:p>
        </p:txBody>
      </p:sp>
      <p:cxnSp>
        <p:nvCxnSpPr>
          <p:cNvPr id="43" name="Straight Arrow Connector 33">
            <a:extLst>
              <a:ext uri="{FF2B5EF4-FFF2-40B4-BE49-F238E27FC236}">
                <a16:creationId xmlns:a16="http://schemas.microsoft.com/office/drawing/2014/main" id="{D6144382-D1CF-9E42-BC0A-5E929D12C407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1487661" y="2398162"/>
            <a:ext cx="0" cy="210312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49" name="Group 21525">
            <a:extLst>
              <a:ext uri="{FF2B5EF4-FFF2-40B4-BE49-F238E27FC236}">
                <a16:creationId xmlns:a16="http://schemas.microsoft.com/office/drawing/2014/main" id="{7E861D7A-6375-534C-AD6C-5EFAE8CF7233}"/>
              </a:ext>
            </a:extLst>
          </p:cNvPr>
          <p:cNvGrpSpPr>
            <a:grpSpLocks/>
          </p:cNvGrpSpPr>
          <p:nvPr/>
        </p:nvGrpSpPr>
        <p:grpSpPr bwMode="auto">
          <a:xfrm>
            <a:off x="7703290" y="1961752"/>
            <a:ext cx="3224827" cy="307975"/>
            <a:chOff x="6055971" y="3130371"/>
            <a:chExt cx="1883613" cy="307777"/>
          </a:xfrm>
          <a:solidFill>
            <a:srgbClr val="FFFEE0"/>
          </a:solidFill>
        </p:grpSpPr>
        <p:sp>
          <p:nvSpPr>
            <p:cNvPr id="50" name="Rectangle 10">
              <a:extLst>
                <a:ext uri="{FF2B5EF4-FFF2-40B4-BE49-F238E27FC236}">
                  <a16:creationId xmlns:a16="http://schemas.microsoft.com/office/drawing/2014/main" id="{B2F4720E-DFF8-CA41-A00F-45BF4F73FE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30967" y="3130371"/>
              <a:ext cx="808617" cy="307777"/>
            </a:xfrm>
            <a:prstGeom prst="rect">
              <a:avLst/>
            </a:prstGeom>
            <a:grpFill/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r">
                <a:defRPr/>
              </a:pPr>
              <a:r>
                <a:rPr lang="en-US" sz="1400" b="1">
                  <a:latin typeface="Courier New" charset="0"/>
                  <a:ea typeface="ＭＳ Ｐゴシック" charset="0"/>
                  <a:cs typeface="Courier New" charset="0"/>
                </a:rPr>
                <a:t>x = 17; </a:t>
              </a:r>
            </a:p>
          </p:txBody>
        </p:sp>
        <p:sp>
          <p:nvSpPr>
            <p:cNvPr id="51" name="Rectangle 11">
              <a:extLst>
                <a:ext uri="{FF2B5EF4-FFF2-40B4-BE49-F238E27FC236}">
                  <a16:creationId xmlns:a16="http://schemas.microsoft.com/office/drawing/2014/main" id="{981CFBFA-E9C0-0245-BFBD-E81F54997E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55971" y="3130371"/>
              <a:ext cx="803001" cy="307777"/>
            </a:xfrm>
            <a:prstGeom prst="rect">
              <a:avLst/>
            </a:prstGeom>
            <a:grpFill/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r">
                <a:defRPr/>
              </a:pPr>
              <a:r>
                <a:rPr lang="en-US" sz="1400" b="1">
                  <a:latin typeface="Courier New" charset="0"/>
                  <a:ea typeface="ＭＳ Ｐゴシック" charset="0"/>
                  <a:cs typeface="Courier New" charset="0"/>
                </a:rPr>
                <a:t>y = 13;</a:t>
              </a:r>
            </a:p>
          </p:txBody>
        </p:sp>
      </p:grpSp>
      <p:sp>
        <p:nvSpPr>
          <p:cNvPr id="52" name="Rectangle 12">
            <a:extLst>
              <a:ext uri="{FF2B5EF4-FFF2-40B4-BE49-F238E27FC236}">
                <a16:creationId xmlns:a16="http://schemas.microsoft.com/office/drawing/2014/main" id="{5521782F-1980-EE4E-9720-426C74C9FD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54183" y="2978235"/>
            <a:ext cx="1828800" cy="307975"/>
          </a:xfrm>
          <a:prstGeom prst="rect">
            <a:avLst/>
          </a:prstGeom>
          <a:solidFill>
            <a:srgbClr val="FFFEE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/>
            <a:r>
              <a:rPr lang="en-US" altLang="en-US" sz="1400" b="1" dirty="0">
                <a:latin typeface="Courier New" panose="02070309020205020404" pitchFamily="49" charset="0"/>
              </a:rPr>
              <a:t>result = x + y;</a:t>
            </a:r>
          </a:p>
        </p:txBody>
      </p:sp>
      <p:sp>
        <p:nvSpPr>
          <p:cNvPr id="53" name="Rectangle 13">
            <a:extLst>
              <a:ext uri="{FF2B5EF4-FFF2-40B4-BE49-F238E27FC236}">
                <a16:creationId xmlns:a16="http://schemas.microsoft.com/office/drawing/2014/main" id="{3B3E891D-7325-F645-A676-002E87018E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54183" y="3988363"/>
            <a:ext cx="1828800" cy="307975"/>
          </a:xfrm>
          <a:prstGeom prst="rect">
            <a:avLst/>
          </a:prstGeom>
          <a:solidFill>
            <a:srgbClr val="FFFEE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/>
            <a:r>
              <a:rPr lang="en-US" altLang="en-US" sz="1400" b="1">
                <a:latin typeface="Courier New" panose="02070309020205020404" pitchFamily="49" charset="0"/>
              </a:rPr>
              <a:t>return result;</a:t>
            </a:r>
          </a:p>
        </p:txBody>
      </p:sp>
      <p:sp>
        <p:nvSpPr>
          <p:cNvPr id="55" name="TextBox 13">
            <a:extLst>
              <a:ext uri="{FF2B5EF4-FFF2-40B4-BE49-F238E27FC236}">
                <a16:creationId xmlns:a16="http://schemas.microsoft.com/office/drawing/2014/main" id="{F4AC9FA7-DEA6-D942-8A97-22F3D3298817}"/>
              </a:ext>
            </a:extLst>
          </p:cNvPr>
          <p:cNvSpPr txBox="1">
            <a:spLocks noChangeArrowheads="1"/>
          </p:cNvSpPr>
          <p:nvPr/>
        </p:nvSpPr>
        <p:spPr bwMode="auto">
          <a:xfrm rot="19662757">
            <a:off x="3118969" y="230362"/>
            <a:ext cx="143238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3200" i="1" dirty="0">
                <a:solidFill>
                  <a:srgbClr val="FF0000"/>
                </a:solidFill>
                <a:latin typeface="Calibri" panose="020F0502020204030204" pitchFamily="34" charset="0"/>
              </a:rPr>
              <a:t>Parallel</a:t>
            </a:r>
          </a:p>
        </p:txBody>
      </p:sp>
      <p:sp>
        <p:nvSpPr>
          <p:cNvPr id="56" name="Rectangle 5">
            <a:extLst>
              <a:ext uri="{FF2B5EF4-FFF2-40B4-BE49-F238E27FC236}">
                <a16:creationId xmlns:a16="http://schemas.microsoft.com/office/drawing/2014/main" id="{768F7574-D44D-464B-8784-AD4278D7EE47}"/>
              </a:ext>
            </a:extLst>
          </p:cNvPr>
          <p:cNvSpPr txBox="1">
            <a:spLocks noChangeArrowheads="1"/>
          </p:cNvSpPr>
          <p:nvPr/>
        </p:nvSpPr>
        <p:spPr>
          <a:xfrm>
            <a:off x="3073523" y="395472"/>
            <a:ext cx="6243273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en-US" sz="4000" dirty="0">
                <a:ea typeface="ＭＳ Ｐゴシック" panose="020B0600070205080204" pitchFamily="34" charset="-128"/>
                <a:cs typeface="Calibri" panose="020F0502020204030204" pitchFamily="34" charset="0"/>
              </a:rPr>
              <a:t>Program Execution</a:t>
            </a:r>
          </a:p>
        </p:txBody>
      </p:sp>
      <p:sp>
        <p:nvSpPr>
          <p:cNvPr id="21515" name="Multiply 21514">
            <a:extLst>
              <a:ext uri="{FF2B5EF4-FFF2-40B4-BE49-F238E27FC236}">
                <a16:creationId xmlns:a16="http://schemas.microsoft.com/office/drawing/2014/main" id="{0D0EC0DB-9C9F-8F4F-AC04-F13B721378D7}"/>
              </a:ext>
            </a:extLst>
          </p:cNvPr>
          <p:cNvSpPr/>
          <p:nvPr/>
        </p:nvSpPr>
        <p:spPr bwMode="auto">
          <a:xfrm>
            <a:off x="2937147" y="3872625"/>
            <a:ext cx="4915801" cy="3277855"/>
          </a:xfrm>
          <a:prstGeom prst="mathMultiply">
            <a:avLst>
              <a:gd name="adj1" fmla="val 10585"/>
            </a:avLst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hangingPunct="0">
              <a:defRPr/>
            </a:pPr>
            <a:endParaRPr lang="en-US" sz="240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71868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43 -0.00787 C 0.10808 0.02963 0.21472 0.06713 0.20547 0.15162 C 0.19636 0.23611 -0.05351 0.49884 -0.05351 0.49908 L -0.05351 0.49884 " pathEditMode="relative" rAng="0" ptsTypes="AAAA">
                                      <p:cBhvr>
                                        <p:cTn id="6" dur="2000" fill="hold"/>
                                        <p:tgtEl>
                                          <p:spTgt spid="266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474" y="253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77 -0.00393 L -0.26394 0.34792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385" y="175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08 -0.00394 C -0.26224 0.01018 -0.52631 0.0243 -0.59532 0.05949 C -0.66433 0.09467 -0.53828 0.15069 -0.41224 0.20694 " pathEditMode="relative" rAng="0" ptsTypes="AAA">
                                      <p:cBhvr>
                                        <p:cTn id="14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0859" y="1053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52" grpId="0" animBg="1"/>
      <p:bldP spid="5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31AF54-7205-8843-B779-6AFEF5453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62F34E-4542-1F4E-8128-189E7A5B17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27EC7F-ED49-C244-8A79-845C2151CA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35AADB-7EA2-2148-9310-D69F1F30C3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72A7C-CD32-D543-9541-5D4E9CD9F01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8183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Title 1">
            <a:extLst>
              <a:ext uri="{FF2B5EF4-FFF2-40B4-BE49-F238E27FC236}">
                <a16:creationId xmlns:a16="http://schemas.microsoft.com/office/drawing/2014/main" id="{EF930494-15E7-9644-AD24-9524591517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Dependencies in Parallel Code</a:t>
            </a:r>
          </a:p>
        </p:txBody>
      </p:sp>
      <p:sp>
        <p:nvSpPr>
          <p:cNvPr id="29698" name="Content Placeholder 2">
            <a:extLst>
              <a:ext uri="{FF2B5EF4-FFF2-40B4-BE49-F238E27FC236}">
                <a16:creationId xmlns:a16="http://schemas.microsoft.com/office/drawing/2014/main" id="{C9593161-D74E-B647-BC3D-99F037F4B8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If statement </a:t>
            </a:r>
            <a:r>
              <a:rPr lang="en-US" altLang="en-US" i="1" dirty="0" err="1"/>
              <a:t>s</a:t>
            </a:r>
            <a:r>
              <a:rPr lang="en-US" altLang="en-US" i="1" baseline="-25000" dirty="0" err="1"/>
              <a:t>i</a:t>
            </a:r>
            <a:r>
              <a:rPr lang="en-US" altLang="en-US" dirty="0"/>
              <a:t> needs the value produced by statement </a:t>
            </a:r>
            <a:r>
              <a:rPr lang="en-US" altLang="en-US" i="1" dirty="0" err="1"/>
              <a:t>s</a:t>
            </a:r>
            <a:r>
              <a:rPr lang="en-US" altLang="en-US" i="1" baseline="-25000" dirty="0" err="1"/>
              <a:t>j</a:t>
            </a:r>
            <a:r>
              <a:rPr lang="en-US" altLang="en-US" dirty="0"/>
              <a:t> then, </a:t>
            </a:r>
            <a:r>
              <a:rPr lang="en-US" altLang="en-US" i="1" dirty="0" err="1"/>
              <a:t>s</a:t>
            </a:r>
            <a:r>
              <a:rPr lang="en-US" altLang="en-US" i="1" baseline="-25000" dirty="0" err="1"/>
              <a:t>i</a:t>
            </a:r>
            <a:r>
              <a:rPr lang="en-US" altLang="en-US" i="1" dirty="0"/>
              <a:t> </a:t>
            </a:r>
            <a:r>
              <a:rPr lang="en-US" altLang="en-US" dirty="0"/>
              <a:t>is said to be dependent on </a:t>
            </a:r>
            <a:r>
              <a:rPr lang="en-US" altLang="en-US" i="1" dirty="0" err="1"/>
              <a:t>s</a:t>
            </a:r>
            <a:r>
              <a:rPr lang="en-US" altLang="en-US" i="1" baseline="-25000" dirty="0" err="1"/>
              <a:t>j</a:t>
            </a:r>
            <a:endParaRPr lang="en-US" altLang="en-US" i="1" baseline="-25000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r>
              <a:rPr lang="en-US" altLang="en-US" dirty="0"/>
              <a:t>All dependencies in the program must be preserved </a:t>
            </a:r>
          </a:p>
          <a:p>
            <a:r>
              <a:rPr lang="en-US" altLang="en-US" dirty="0"/>
              <a:t>This means that if </a:t>
            </a:r>
            <a:r>
              <a:rPr lang="en-US" altLang="en-US" i="1" dirty="0" err="1"/>
              <a:t>s</a:t>
            </a:r>
            <a:r>
              <a:rPr lang="en-US" altLang="en-US" i="1" baseline="-25000" dirty="0" err="1"/>
              <a:t>i</a:t>
            </a:r>
            <a:r>
              <a:rPr lang="en-US" altLang="en-US" baseline="-25000" dirty="0"/>
              <a:t> </a:t>
            </a:r>
            <a:r>
              <a:rPr lang="en-US" altLang="en-US" dirty="0"/>
              <a:t>is dependent on </a:t>
            </a:r>
            <a:r>
              <a:rPr lang="en-US" altLang="en-US" i="1" dirty="0" err="1"/>
              <a:t>s</a:t>
            </a:r>
            <a:r>
              <a:rPr lang="en-US" altLang="en-US" i="1" baseline="-25000" dirty="0" err="1"/>
              <a:t>j</a:t>
            </a:r>
            <a:r>
              <a:rPr lang="en-US" altLang="en-US" i="1" dirty="0"/>
              <a:t> </a:t>
            </a:r>
            <a:r>
              <a:rPr lang="en-US" altLang="en-US" dirty="0"/>
              <a:t>then we need to ensure that </a:t>
            </a:r>
            <a:r>
              <a:rPr lang="en-US" altLang="en-US" i="1" dirty="0" err="1"/>
              <a:t>s</a:t>
            </a:r>
            <a:r>
              <a:rPr lang="en-US" altLang="en-US" i="1" baseline="-25000" dirty="0" err="1"/>
              <a:t>j</a:t>
            </a:r>
            <a:r>
              <a:rPr lang="en-US" altLang="en-US" dirty="0"/>
              <a:t> completes execution before </a:t>
            </a:r>
            <a:r>
              <a:rPr lang="en-US" altLang="en-US" i="1" dirty="0" err="1"/>
              <a:t>s</a:t>
            </a:r>
            <a:r>
              <a:rPr lang="en-US" altLang="en-US" i="1" baseline="-25000" dirty="0" err="1"/>
              <a:t>i</a:t>
            </a:r>
            <a:endParaRPr lang="en-US" altLang="en-US" i="1" baseline="-25000" dirty="0"/>
          </a:p>
        </p:txBody>
      </p:sp>
      <p:sp>
        <p:nvSpPr>
          <p:cNvPr id="29699" name="TextBox 3">
            <a:extLst>
              <a:ext uri="{FF2B5EF4-FFF2-40B4-BE49-F238E27FC236}">
                <a16:creationId xmlns:a16="http://schemas.microsoft.com/office/drawing/2014/main" id="{1ABDB31C-6F54-4D4D-9109-C207496798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21250" y="2270125"/>
            <a:ext cx="2573338" cy="1477328"/>
          </a:xfrm>
          <a:prstGeom prst="rect">
            <a:avLst/>
          </a:prstGeom>
          <a:solidFill>
            <a:schemeClr val="tx1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 b="1" dirty="0">
                <a:solidFill>
                  <a:schemeClr val="bg1"/>
                </a:solidFill>
                <a:latin typeface="Courier New" panose="02070309020205020404" pitchFamily="49" charset="0"/>
              </a:rPr>
              <a:t>y = 17;</a:t>
            </a:r>
          </a:p>
          <a:p>
            <a:pPr eaLnBrk="1" hangingPunct="1"/>
            <a:r>
              <a:rPr lang="en-US" altLang="en-US" sz="1800" b="1" dirty="0">
                <a:solidFill>
                  <a:schemeClr val="bg1"/>
                </a:solidFill>
                <a:latin typeface="Courier New" panose="02070309020205020404" pitchFamily="49" charset="0"/>
              </a:rPr>
              <a:t>...</a:t>
            </a:r>
          </a:p>
          <a:p>
            <a:pPr eaLnBrk="1" hangingPunct="1"/>
            <a:r>
              <a:rPr lang="en-US" altLang="en-US" sz="1800" b="1" dirty="0">
                <a:solidFill>
                  <a:schemeClr val="bg1"/>
                </a:solidFill>
                <a:latin typeface="Courier New" panose="02070309020205020404" pitchFamily="49" charset="0"/>
              </a:rPr>
              <a:t>...</a:t>
            </a:r>
          </a:p>
          <a:p>
            <a:pPr eaLnBrk="1" hangingPunct="1"/>
            <a:r>
              <a:rPr lang="en-US" altLang="en-US" sz="1800" b="1" dirty="0">
                <a:solidFill>
                  <a:schemeClr val="bg1"/>
                </a:solidFill>
                <a:latin typeface="Courier New" panose="02070309020205020404" pitchFamily="49" charset="0"/>
              </a:rPr>
              <a:t>x = y + foo();</a:t>
            </a:r>
          </a:p>
          <a:p>
            <a:pPr eaLnBrk="1" hangingPunct="1"/>
            <a:endParaRPr lang="en-US" altLang="en-US" sz="1800" b="1" dirty="0">
              <a:solidFill>
                <a:schemeClr val="bg1"/>
              </a:solidFill>
              <a:latin typeface="Courier New" panose="02070309020205020404" pitchFamily="49" charset="0"/>
            </a:endParaRPr>
          </a:p>
        </p:txBody>
      </p:sp>
      <p:sp>
        <p:nvSpPr>
          <p:cNvPr id="29700" name="TextBox 4">
            <a:extLst>
              <a:ext uri="{FF2B5EF4-FFF2-40B4-BE49-F238E27FC236}">
                <a16:creationId xmlns:a16="http://schemas.microsoft.com/office/drawing/2014/main" id="{3BD10208-FC89-0D48-8FE4-B3229A7C33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87875" y="3095369"/>
            <a:ext cx="3097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 i="1" dirty="0" err="1">
                <a:latin typeface="Calibri" panose="020F0502020204030204" pitchFamily="34" charset="0"/>
              </a:rPr>
              <a:t>s</a:t>
            </a:r>
            <a:r>
              <a:rPr lang="en-US" altLang="en-US" sz="1800" i="1" baseline="-25000" dirty="0" err="1">
                <a:latin typeface="Calibri" panose="020F0502020204030204" pitchFamily="34" charset="0"/>
              </a:rPr>
              <a:t>i</a:t>
            </a:r>
            <a:endParaRPr lang="en-US" altLang="en-US" sz="1800" i="1" baseline="-25000" dirty="0">
              <a:latin typeface="Calibri" panose="020F0502020204030204" pitchFamily="34" charset="0"/>
            </a:endParaRPr>
          </a:p>
        </p:txBody>
      </p:sp>
      <p:sp>
        <p:nvSpPr>
          <p:cNvPr id="29701" name="TextBox 5">
            <a:extLst>
              <a:ext uri="{FF2B5EF4-FFF2-40B4-BE49-F238E27FC236}">
                <a16:creationId xmlns:a16="http://schemas.microsoft.com/office/drawing/2014/main" id="{BD9C9F36-7A2E-7141-90F6-4CE092ED76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87875" y="2254250"/>
            <a:ext cx="31130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 i="1">
                <a:latin typeface="Calibri" panose="020F0502020204030204" pitchFamily="34" charset="0"/>
              </a:rPr>
              <a:t>s</a:t>
            </a:r>
            <a:r>
              <a:rPr lang="en-US" altLang="en-US" sz="1800" i="1" baseline="-25000">
                <a:latin typeface="Calibri" panose="020F0502020204030204" pitchFamily="34" charset="0"/>
              </a:rPr>
              <a:t>j</a:t>
            </a:r>
          </a:p>
        </p:txBody>
      </p:sp>
      <p:cxnSp>
        <p:nvCxnSpPr>
          <p:cNvPr id="34824" name="Straight Arrow Connector 7">
            <a:extLst>
              <a:ext uri="{FF2B5EF4-FFF2-40B4-BE49-F238E27FC236}">
                <a16:creationId xmlns:a16="http://schemas.microsoft.com/office/drawing/2014/main" id="{F5322215-10E1-1246-B7AF-3A84071CED69}"/>
              </a:ext>
            </a:extLst>
          </p:cNvPr>
          <p:cNvCxnSpPr>
            <a:cxnSpLocks noChangeShapeType="1"/>
            <a:stCxn id="29701" idx="1"/>
            <a:endCxn id="29700" idx="1"/>
          </p:cNvCxnSpPr>
          <p:nvPr/>
        </p:nvCxnSpPr>
        <p:spPr bwMode="auto">
          <a:xfrm rot="10800000" flipV="1">
            <a:off x="4587875" y="2438915"/>
            <a:ext cx="12700" cy="841119"/>
          </a:xfrm>
          <a:prstGeom prst="curvedConnector3">
            <a:avLst>
              <a:gd name="adj1" fmla="val 7911630"/>
            </a:avLst>
          </a:prstGeom>
          <a:noFill/>
          <a:ln w="38100">
            <a:solidFill>
              <a:srgbClr val="FF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9703" name="TextBox 19">
            <a:extLst>
              <a:ext uri="{FF2B5EF4-FFF2-40B4-BE49-F238E27FC236}">
                <a16:creationId xmlns:a16="http://schemas.microsoft.com/office/drawing/2014/main" id="{54417D66-747C-D14C-8B80-2B85A9E309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90292" y="5222981"/>
            <a:ext cx="3305175" cy="64611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1800" i="1" dirty="0">
                <a:solidFill>
                  <a:srgbClr val="C00000"/>
                </a:solidFill>
                <a:latin typeface="Calibri" panose="020F0502020204030204" pitchFamily="34" charset="0"/>
              </a:rPr>
              <a:t>responsibility lies with programmer (and software)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E14BE38-4582-7646-9297-3072EC1BCC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3E104A-1B79-8B4B-88B7-4F8415C42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72A7C-CD32-D543-9541-5D4E9CD9F01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202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348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Content Placeholder 6">
            <a:extLst>
              <a:ext uri="{FF2B5EF4-FFF2-40B4-BE49-F238E27FC236}">
                <a16:creationId xmlns:a16="http://schemas.microsoft.com/office/drawing/2014/main" id="{491457F7-C030-B94B-A936-2B93AE7525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2159" y="5110226"/>
            <a:ext cx="1034920" cy="1034920"/>
          </a:xfrm>
          <a:prstGeom prst="rect">
            <a:avLst/>
          </a:prstGeom>
        </p:spPr>
      </p:pic>
      <p:pic>
        <p:nvPicPr>
          <p:cNvPr id="32" name="Content Placeholder 6">
            <a:extLst>
              <a:ext uri="{FF2B5EF4-FFF2-40B4-BE49-F238E27FC236}">
                <a16:creationId xmlns:a16="http://schemas.microsoft.com/office/drawing/2014/main" id="{3383668B-497B-A840-8527-65F0A4D565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8765" y="4639764"/>
            <a:ext cx="1861152" cy="1861152"/>
          </a:xfrm>
          <a:prstGeom prst="rect">
            <a:avLst/>
          </a:prstGeom>
        </p:spPr>
      </p:pic>
      <p:sp>
        <p:nvSpPr>
          <p:cNvPr id="25603" name="Rounded Rectangle 12">
            <a:extLst>
              <a:ext uri="{FF2B5EF4-FFF2-40B4-BE49-F238E27FC236}">
                <a16:creationId xmlns:a16="http://schemas.microsoft.com/office/drawing/2014/main" id="{EAED0AFC-12B6-5B4F-8008-C4609F082F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61250" y="1230314"/>
            <a:ext cx="2674938" cy="2898775"/>
          </a:xfrm>
          <a:prstGeom prst="roundRect">
            <a:avLst>
              <a:gd name="adj" fmla="val 7065"/>
            </a:avLst>
          </a:prstGeom>
          <a:noFill/>
          <a:ln w="2857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>
              <a:latin typeface="Arial" panose="020B0604020202020204" pitchFamily="34" charset="0"/>
            </a:endParaRPr>
          </a:p>
        </p:txBody>
      </p:sp>
      <p:grpSp>
        <p:nvGrpSpPr>
          <p:cNvPr id="25604" name="Group 8">
            <a:extLst>
              <a:ext uri="{FF2B5EF4-FFF2-40B4-BE49-F238E27FC236}">
                <a16:creationId xmlns:a16="http://schemas.microsoft.com/office/drawing/2014/main" id="{5C056CD9-2FF0-7842-AEE5-1B299C57CFA8}"/>
              </a:ext>
            </a:extLst>
          </p:cNvPr>
          <p:cNvGrpSpPr>
            <a:grpSpLocks/>
          </p:cNvGrpSpPr>
          <p:nvPr/>
        </p:nvGrpSpPr>
        <p:grpSpPr bwMode="auto">
          <a:xfrm rot="21310377">
            <a:off x="1737176" y="443731"/>
            <a:ext cx="847725" cy="679450"/>
            <a:chOff x="1905000" y="609600"/>
            <a:chExt cx="1752600" cy="1676399"/>
          </a:xfrm>
        </p:grpSpPr>
        <p:pic>
          <p:nvPicPr>
            <p:cNvPr id="25631" name="Picture 3" descr="220px-Homeodomain-dna-1ahd.png">
              <a:extLst>
                <a:ext uri="{FF2B5EF4-FFF2-40B4-BE49-F238E27FC236}">
                  <a16:creationId xmlns:a16="http://schemas.microsoft.com/office/drawing/2014/main" id="{176C4BDB-BA53-8441-BA8B-03D0BB7F4C5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81200" y="762000"/>
              <a:ext cx="1447800" cy="1460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632" name="Cloud Callout 7">
              <a:extLst>
                <a:ext uri="{FF2B5EF4-FFF2-40B4-BE49-F238E27FC236}">
                  <a16:creationId xmlns:a16="http://schemas.microsoft.com/office/drawing/2014/main" id="{B672EA33-FC92-D542-9A0B-18A9794A6F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5000" y="609600"/>
              <a:ext cx="1752600" cy="1676399"/>
            </a:xfrm>
            <a:prstGeom prst="cloudCallout">
              <a:avLst>
                <a:gd name="adj1" fmla="val -5505"/>
                <a:gd name="adj2" fmla="val 89509"/>
              </a:avLst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</a:endParaRPr>
            </a:p>
          </p:txBody>
        </p:sp>
      </p:grpSp>
      <p:sp>
        <p:nvSpPr>
          <p:cNvPr id="25605" name="Date Placeholder 2">
            <a:extLst>
              <a:ext uri="{FF2B5EF4-FFF2-40B4-BE49-F238E27FC236}">
                <a16:creationId xmlns:a16="http://schemas.microsoft.com/office/drawing/2014/main" id="{4EADF114-10E2-124B-9354-5DC657C7FB0E}"/>
              </a:ext>
            </a:extLst>
          </p:cNvPr>
          <p:cNvSpPr txBox="1">
            <a:spLocks noGrp="1"/>
          </p:cNvSpPr>
          <p:nvPr/>
        </p:nvSpPr>
        <p:spPr bwMode="auto">
          <a:xfrm>
            <a:off x="1373188" y="6553200"/>
            <a:ext cx="1219201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 sz="1400">
              <a:solidFill>
                <a:srgbClr val="FFFFFF"/>
              </a:solidFill>
            </a:endParaRPr>
          </a:p>
        </p:txBody>
      </p:sp>
      <p:sp>
        <p:nvSpPr>
          <p:cNvPr id="25606" name="Rectangle 2">
            <a:extLst>
              <a:ext uri="{FF2B5EF4-FFF2-40B4-BE49-F238E27FC236}">
                <a16:creationId xmlns:a16="http://schemas.microsoft.com/office/drawing/2014/main" id="{37CD5445-4B83-6549-A62F-6ADE4E3A2F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3788" y="1847851"/>
            <a:ext cx="1841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 sz="1000" b="1">
              <a:solidFill>
                <a:srgbClr val="FFFFFF"/>
              </a:solidFill>
            </a:endParaRPr>
          </a:p>
        </p:txBody>
      </p:sp>
      <p:sp>
        <p:nvSpPr>
          <p:cNvPr id="25608" name="Rectangle 31">
            <a:extLst>
              <a:ext uri="{FF2B5EF4-FFF2-40B4-BE49-F238E27FC236}">
                <a16:creationId xmlns:a16="http://schemas.microsoft.com/office/drawing/2014/main" id="{9AB272ED-7D5E-8744-BF7D-CA695B5DE808}"/>
              </a:ext>
            </a:extLst>
          </p:cNvPr>
          <p:cNvSpPr>
            <a:spLocks noChangeArrowheads="1"/>
          </p:cNvSpPr>
          <p:nvPr/>
        </p:nvSpPr>
        <p:spPr bwMode="auto">
          <a:xfrm rot="1680000">
            <a:off x="3180931" y="2208928"/>
            <a:ext cx="103906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000" b="1">
                <a:solidFill>
                  <a:srgbClr val="FFFFFF"/>
                </a:solidFill>
              </a:rPr>
              <a:t>Tuning Level</a:t>
            </a:r>
          </a:p>
        </p:txBody>
      </p:sp>
      <p:pic>
        <p:nvPicPr>
          <p:cNvPr id="25609" name="Picture 6" descr="Computer+Programmer_1f9a61_4043005.jpg">
            <a:extLst>
              <a:ext uri="{FF2B5EF4-FFF2-40B4-BE49-F238E27FC236}">
                <a16:creationId xmlns:a16="http://schemas.microsoft.com/office/drawing/2014/main" id="{4D4C401D-FA43-894A-869E-368A02167B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7622" y="1478510"/>
            <a:ext cx="1773238" cy="1266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10" name="Rectangle 10">
            <a:extLst>
              <a:ext uri="{FF2B5EF4-FFF2-40B4-BE49-F238E27FC236}">
                <a16:creationId xmlns:a16="http://schemas.microsoft.com/office/drawing/2014/main" id="{BAEE510A-C590-2B4C-B58D-EE00E06C3D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30116" y="1363029"/>
            <a:ext cx="1828800" cy="307975"/>
          </a:xfrm>
          <a:prstGeom prst="rect">
            <a:avLst/>
          </a:prstGeom>
          <a:solidFill>
            <a:srgbClr val="FFFEE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/>
            <a:r>
              <a:rPr lang="en-US" altLang="en-US" sz="1400" b="1">
                <a:latin typeface="Courier New" panose="02070309020205020404" pitchFamily="49" charset="0"/>
              </a:rPr>
              <a:t>x = 17; </a:t>
            </a:r>
          </a:p>
        </p:txBody>
      </p:sp>
      <p:sp>
        <p:nvSpPr>
          <p:cNvPr id="22537" name="Rectangle 11">
            <a:extLst>
              <a:ext uri="{FF2B5EF4-FFF2-40B4-BE49-F238E27FC236}">
                <a16:creationId xmlns:a16="http://schemas.microsoft.com/office/drawing/2014/main" id="{C8002939-C602-DA48-B9EF-A02827954A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30116" y="2109579"/>
            <a:ext cx="1828800" cy="306387"/>
          </a:xfrm>
          <a:prstGeom prst="rect">
            <a:avLst/>
          </a:prstGeom>
          <a:solidFill>
            <a:srgbClr val="FFFEE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/>
            <a:r>
              <a:rPr lang="en-US" altLang="en-US" sz="1400" b="1" dirty="0">
                <a:latin typeface="Courier New" panose="02070309020205020404" pitchFamily="49" charset="0"/>
              </a:rPr>
              <a:t>y = sqrt(z);</a:t>
            </a:r>
          </a:p>
        </p:txBody>
      </p:sp>
      <p:sp>
        <p:nvSpPr>
          <p:cNvPr id="25612" name="Rectangle 12">
            <a:extLst>
              <a:ext uri="{FF2B5EF4-FFF2-40B4-BE49-F238E27FC236}">
                <a16:creationId xmlns:a16="http://schemas.microsoft.com/office/drawing/2014/main" id="{315A0AAF-2590-174B-9045-8EF7D5AEA4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30116" y="2854541"/>
            <a:ext cx="1828800" cy="307975"/>
          </a:xfrm>
          <a:prstGeom prst="rect">
            <a:avLst/>
          </a:prstGeom>
          <a:solidFill>
            <a:srgbClr val="FFFEE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/>
            <a:r>
              <a:rPr lang="en-US" altLang="en-US" sz="1400" b="1" dirty="0">
                <a:latin typeface="Courier New" panose="02070309020205020404" pitchFamily="49" charset="0"/>
              </a:rPr>
              <a:t>result = x + y;</a:t>
            </a:r>
          </a:p>
        </p:txBody>
      </p:sp>
      <p:sp>
        <p:nvSpPr>
          <p:cNvPr id="25613" name="Rectangle 13">
            <a:extLst>
              <a:ext uri="{FF2B5EF4-FFF2-40B4-BE49-F238E27FC236}">
                <a16:creationId xmlns:a16="http://schemas.microsoft.com/office/drawing/2014/main" id="{10C7076E-A358-BE41-9A4C-F19D70BD53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30116" y="3601092"/>
            <a:ext cx="1812927" cy="307975"/>
          </a:xfrm>
          <a:prstGeom prst="rect">
            <a:avLst/>
          </a:prstGeom>
          <a:solidFill>
            <a:srgbClr val="FFFEE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/>
            <a:r>
              <a:rPr lang="en-US" altLang="en-US" sz="1400" b="1" dirty="0">
                <a:latin typeface="Courier New" panose="02070309020205020404" pitchFamily="49" charset="0"/>
              </a:rPr>
              <a:t>return result;</a:t>
            </a:r>
          </a:p>
        </p:txBody>
      </p:sp>
      <p:sp>
        <p:nvSpPr>
          <p:cNvPr id="22" name="TextBox 4">
            <a:extLst>
              <a:ext uri="{FF2B5EF4-FFF2-40B4-BE49-F238E27FC236}">
                <a16:creationId xmlns:a16="http://schemas.microsoft.com/office/drawing/2014/main" id="{24FE6360-92FB-B546-B37C-F34C4C4BC2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91398" y="2929485"/>
            <a:ext cx="2665413" cy="1385887"/>
          </a:xfrm>
          <a:prstGeom prst="rect">
            <a:avLst/>
          </a:prstGeom>
          <a:solidFill>
            <a:srgbClr val="FFFEE0"/>
          </a:solidFill>
          <a:ln>
            <a:noFill/>
          </a:ln>
          <a:effectLst>
            <a:outerShdw blurRad="50800" dist="38100" dir="2700000" algn="tl" rotWithShape="0">
              <a:srgbClr val="808080">
                <a:alpha val="39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1200" b="1" dirty="0" err="1">
                <a:latin typeface="Courier New"/>
                <a:cs typeface="Courier New"/>
              </a:rPr>
              <a:t>int</a:t>
            </a:r>
            <a:r>
              <a:rPr lang="en-US" sz="1200" b="1" dirty="0">
                <a:latin typeface="Courier New"/>
                <a:cs typeface="Courier New"/>
              </a:rPr>
              <a:t> </a:t>
            </a:r>
            <a:r>
              <a:rPr lang="en-US" sz="1200" b="1" dirty="0" err="1">
                <a:latin typeface="Courier New"/>
                <a:cs typeface="Courier New"/>
              </a:rPr>
              <a:t>dostuff</a:t>
            </a:r>
            <a:r>
              <a:rPr lang="en-US" sz="1200" b="1" dirty="0">
                <a:latin typeface="Courier New"/>
                <a:cs typeface="Courier New"/>
              </a:rPr>
              <a:t>(</a:t>
            </a:r>
            <a:r>
              <a:rPr lang="en-US" sz="1200" b="1" dirty="0" err="1">
                <a:latin typeface="Courier New"/>
                <a:cs typeface="Courier New"/>
              </a:rPr>
              <a:t>int</a:t>
            </a:r>
            <a:r>
              <a:rPr lang="en-US" sz="1200" b="1" dirty="0">
                <a:latin typeface="Courier New"/>
                <a:cs typeface="Courier New"/>
              </a:rPr>
              <a:t> z) {</a:t>
            </a:r>
          </a:p>
          <a:p>
            <a:pPr eaLnBrk="1" hangingPunct="1">
              <a:defRPr/>
            </a:pPr>
            <a:r>
              <a:rPr lang="en-US" sz="1200" b="1" dirty="0">
                <a:latin typeface="Courier New"/>
                <a:cs typeface="Courier New"/>
              </a:rPr>
              <a:t>      </a:t>
            </a:r>
            <a:r>
              <a:rPr lang="en-US" sz="1200" b="1" dirty="0" err="1">
                <a:latin typeface="Courier New"/>
                <a:cs typeface="Courier New"/>
              </a:rPr>
              <a:t>int</a:t>
            </a:r>
            <a:r>
              <a:rPr lang="en-US" sz="1200" b="1" dirty="0">
                <a:latin typeface="Courier New"/>
                <a:cs typeface="Courier New"/>
              </a:rPr>
              <a:t> x, y, result;</a:t>
            </a:r>
          </a:p>
          <a:p>
            <a:pPr eaLnBrk="1" hangingPunct="1">
              <a:defRPr/>
            </a:pPr>
            <a:r>
              <a:rPr lang="en-US" sz="1200" b="1" dirty="0">
                <a:latin typeface="Courier New"/>
                <a:cs typeface="Courier New"/>
              </a:rPr>
              <a:t>      x = 17; </a:t>
            </a:r>
          </a:p>
          <a:p>
            <a:pPr eaLnBrk="1" hangingPunct="1">
              <a:defRPr/>
            </a:pPr>
            <a:r>
              <a:rPr lang="en-US" sz="1200" b="1" dirty="0">
                <a:latin typeface="Courier New"/>
                <a:cs typeface="Courier New"/>
              </a:rPr>
              <a:t>      </a:t>
            </a:r>
            <a:r>
              <a:rPr lang="en-US" sz="1200" b="1" dirty="0">
                <a:solidFill>
                  <a:srgbClr val="FF0000"/>
                </a:solidFill>
                <a:latin typeface="Courier New"/>
                <a:cs typeface="Courier New"/>
              </a:rPr>
              <a:t>y = sqrt(z);</a:t>
            </a:r>
          </a:p>
          <a:p>
            <a:pPr eaLnBrk="1" hangingPunct="1">
              <a:defRPr/>
            </a:pPr>
            <a:r>
              <a:rPr lang="en-US" sz="1200" b="1" dirty="0">
                <a:latin typeface="Courier New"/>
                <a:cs typeface="Courier New"/>
              </a:rPr>
              <a:t>      result = x + y;</a:t>
            </a:r>
          </a:p>
          <a:p>
            <a:pPr eaLnBrk="1" hangingPunct="1">
              <a:defRPr/>
            </a:pPr>
            <a:r>
              <a:rPr lang="en-US" sz="1200" b="1" dirty="0">
                <a:latin typeface="Courier New"/>
                <a:cs typeface="Courier New"/>
              </a:rPr>
              <a:t>      return result;</a:t>
            </a:r>
          </a:p>
          <a:p>
            <a:pPr eaLnBrk="1" hangingPunct="1">
              <a:defRPr/>
            </a:pPr>
            <a:r>
              <a:rPr lang="en-US" sz="1200" b="1" dirty="0">
                <a:latin typeface="Courier New"/>
                <a:cs typeface="Courier New"/>
              </a:rPr>
              <a:t>}</a:t>
            </a:r>
          </a:p>
        </p:txBody>
      </p:sp>
      <p:sp>
        <p:nvSpPr>
          <p:cNvPr id="38" name="Left Arrow 37">
            <a:extLst>
              <a:ext uri="{FF2B5EF4-FFF2-40B4-BE49-F238E27FC236}">
                <a16:creationId xmlns:a16="http://schemas.microsoft.com/office/drawing/2014/main" id="{62CBDF4F-E101-1344-AA10-B4C906EB9861}"/>
              </a:ext>
            </a:extLst>
          </p:cNvPr>
          <p:cNvSpPr/>
          <p:nvPr/>
        </p:nvSpPr>
        <p:spPr bwMode="auto">
          <a:xfrm rot="10800000">
            <a:off x="6023512" y="3103364"/>
            <a:ext cx="798512" cy="542925"/>
          </a:xfrm>
          <a:prstGeom prst="leftArrow">
            <a:avLst/>
          </a:prstGeom>
          <a:solidFill>
            <a:schemeClr val="bg1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hangingPunct="0">
              <a:defRPr/>
            </a:pPr>
            <a:endParaRPr lang="en-US" sz="240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grpSp>
        <p:nvGrpSpPr>
          <p:cNvPr id="25619" name="Group 46">
            <a:extLst>
              <a:ext uri="{FF2B5EF4-FFF2-40B4-BE49-F238E27FC236}">
                <a16:creationId xmlns:a16="http://schemas.microsoft.com/office/drawing/2014/main" id="{8B2A4EF1-582C-2E46-A726-D33961AC7729}"/>
              </a:ext>
            </a:extLst>
          </p:cNvPr>
          <p:cNvGrpSpPr>
            <a:grpSpLocks/>
          </p:cNvGrpSpPr>
          <p:nvPr/>
        </p:nvGrpSpPr>
        <p:grpSpPr bwMode="auto">
          <a:xfrm>
            <a:off x="1967461" y="2907259"/>
            <a:ext cx="1023937" cy="627062"/>
            <a:chOff x="949670" y="4288583"/>
            <a:chExt cx="1024016" cy="626527"/>
          </a:xfrm>
        </p:grpSpPr>
        <p:sp>
          <p:nvSpPr>
            <p:cNvPr id="48" name="Left Arrow 47">
              <a:extLst>
                <a:ext uri="{FF2B5EF4-FFF2-40B4-BE49-F238E27FC236}">
                  <a16:creationId xmlns:a16="http://schemas.microsoft.com/office/drawing/2014/main" id="{2E330D63-A64E-B249-816A-EBF4F7276E13}"/>
                </a:ext>
              </a:extLst>
            </p:cNvPr>
            <p:cNvSpPr/>
            <p:nvPr/>
          </p:nvSpPr>
          <p:spPr bwMode="auto">
            <a:xfrm rot="13281352">
              <a:off x="1175112" y="4288583"/>
              <a:ext cx="798574" cy="542462"/>
            </a:xfrm>
            <a:prstGeom prst="leftArrow">
              <a:avLst/>
            </a:prstGeom>
            <a:solidFill>
              <a:schemeClr val="bg1">
                <a:lumMod val="7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0" hangingPunct="0">
                <a:defRPr/>
              </a:pPr>
              <a:endParaRPr lang="en-US" sz="2400"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25630" name="TextBox 48">
              <a:extLst>
                <a:ext uri="{FF2B5EF4-FFF2-40B4-BE49-F238E27FC236}">
                  <a16:creationId xmlns:a16="http://schemas.microsoft.com/office/drawing/2014/main" id="{77E504C2-E90D-8344-90BE-44D81913324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2430996">
              <a:off x="949670" y="4576556"/>
              <a:ext cx="589524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1600">
                  <a:latin typeface="Calibri" panose="020F0502020204030204" pitchFamily="34" charset="0"/>
                </a:rPr>
                <a:t>code</a:t>
              </a:r>
            </a:p>
          </p:txBody>
        </p:sp>
      </p:grpSp>
      <p:sp>
        <p:nvSpPr>
          <p:cNvPr id="25620" name="TextBox 49">
            <a:extLst>
              <a:ext uri="{FF2B5EF4-FFF2-40B4-BE49-F238E27FC236}">
                <a16:creationId xmlns:a16="http://schemas.microsoft.com/office/drawing/2014/main" id="{F97BB428-8DD1-0740-A089-8F725AE2BC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35663" y="3586010"/>
            <a:ext cx="847725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600" dirty="0">
                <a:latin typeface="Calibri" panose="020F0502020204030204" pitchFamily="34" charset="0"/>
              </a:rPr>
              <a:t>compile</a:t>
            </a:r>
          </a:p>
        </p:txBody>
      </p:sp>
      <p:sp>
        <p:nvSpPr>
          <p:cNvPr id="53" name="TextBox 1">
            <a:extLst>
              <a:ext uri="{FF2B5EF4-FFF2-40B4-BE49-F238E27FC236}">
                <a16:creationId xmlns:a16="http://schemas.microsoft.com/office/drawing/2014/main" id="{2B1AD72C-FFAB-2B4A-8000-FC1D16E91A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7392" y="5006133"/>
            <a:ext cx="4132262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1800" i="1" dirty="0">
                <a:solidFill>
                  <a:srgbClr val="C00000"/>
                </a:solidFill>
                <a:latin typeface="Calibri" panose="020F0502020204030204" pitchFamily="34" charset="0"/>
              </a:rPr>
              <a:t>“Big” processor is twice as fast</a:t>
            </a:r>
          </a:p>
        </p:txBody>
      </p:sp>
      <p:sp>
        <p:nvSpPr>
          <p:cNvPr id="37" name="TextBox 1">
            <a:extLst>
              <a:ext uri="{FF2B5EF4-FFF2-40B4-BE49-F238E27FC236}">
                <a16:creationId xmlns:a16="http://schemas.microsoft.com/office/drawing/2014/main" id="{CD986991-717F-7A41-B752-FC42AF0B21C6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10113963" y="1367073"/>
            <a:ext cx="6826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 dirty="0"/>
              <a:t>time</a:t>
            </a:r>
          </a:p>
        </p:txBody>
      </p:sp>
      <p:cxnSp>
        <p:nvCxnSpPr>
          <p:cNvPr id="39" name="Straight Arrow Connector 33">
            <a:extLst>
              <a:ext uri="{FF2B5EF4-FFF2-40B4-BE49-F238E27FC236}">
                <a16:creationId xmlns:a16="http://schemas.microsoft.com/office/drawing/2014/main" id="{FAF4B88B-365C-FC4A-9377-FC392E7D0988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0457823" y="1938620"/>
            <a:ext cx="0" cy="210312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0" name="Straight Arrow Connector 33">
            <a:extLst>
              <a:ext uri="{FF2B5EF4-FFF2-40B4-BE49-F238E27FC236}">
                <a16:creationId xmlns:a16="http://schemas.microsoft.com/office/drawing/2014/main" id="{8E57D824-95FD-AD47-B707-1A34670ABDAF}"/>
              </a:ext>
            </a:extLst>
          </p:cNvPr>
          <p:cNvCxnSpPr>
            <a:cxnSpLocks noChangeShapeType="1"/>
            <a:stCxn id="25610" idx="2"/>
            <a:endCxn id="22537" idx="0"/>
          </p:cNvCxnSpPr>
          <p:nvPr/>
        </p:nvCxnSpPr>
        <p:spPr bwMode="auto">
          <a:xfrm>
            <a:off x="9144516" y="1671004"/>
            <a:ext cx="0" cy="438575"/>
          </a:xfrm>
          <a:prstGeom prst="straightConnector1">
            <a:avLst/>
          </a:prstGeom>
          <a:noFill/>
          <a:ln w="28575">
            <a:solidFill>
              <a:srgbClr val="00B05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" name="Straight Arrow Connector 33">
            <a:extLst>
              <a:ext uri="{FF2B5EF4-FFF2-40B4-BE49-F238E27FC236}">
                <a16:creationId xmlns:a16="http://schemas.microsoft.com/office/drawing/2014/main" id="{D2476540-46C6-B94A-AC6C-3B9C8BE41522}"/>
              </a:ext>
            </a:extLst>
          </p:cNvPr>
          <p:cNvCxnSpPr>
            <a:cxnSpLocks noChangeShapeType="1"/>
            <a:stCxn id="22537" idx="2"/>
            <a:endCxn id="25612" idx="0"/>
          </p:cNvCxnSpPr>
          <p:nvPr/>
        </p:nvCxnSpPr>
        <p:spPr bwMode="auto">
          <a:xfrm>
            <a:off x="9144516" y="2415966"/>
            <a:ext cx="0" cy="438575"/>
          </a:xfrm>
          <a:prstGeom prst="straightConnector1">
            <a:avLst/>
          </a:prstGeom>
          <a:noFill/>
          <a:ln w="28575">
            <a:solidFill>
              <a:srgbClr val="00B05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3" name="Straight Arrow Connector 33">
            <a:extLst>
              <a:ext uri="{FF2B5EF4-FFF2-40B4-BE49-F238E27FC236}">
                <a16:creationId xmlns:a16="http://schemas.microsoft.com/office/drawing/2014/main" id="{0EEB9F3B-686C-0242-A943-D3BCD822274B}"/>
              </a:ext>
            </a:extLst>
          </p:cNvPr>
          <p:cNvCxnSpPr>
            <a:cxnSpLocks noChangeShapeType="1"/>
            <a:stCxn id="25612" idx="2"/>
            <a:endCxn id="25613" idx="0"/>
          </p:cNvCxnSpPr>
          <p:nvPr/>
        </p:nvCxnSpPr>
        <p:spPr bwMode="auto">
          <a:xfrm flipH="1">
            <a:off x="9136580" y="3162516"/>
            <a:ext cx="7936" cy="438576"/>
          </a:xfrm>
          <a:prstGeom prst="straightConnector1">
            <a:avLst/>
          </a:prstGeom>
          <a:noFill/>
          <a:ln w="28575">
            <a:solidFill>
              <a:srgbClr val="00B05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77508ABD-4F7A-CD4A-B6B8-94B77CF6B2A3}"/>
              </a:ext>
            </a:extLst>
          </p:cNvPr>
          <p:cNvSpPr txBox="1"/>
          <p:nvPr/>
        </p:nvSpPr>
        <p:spPr>
          <a:xfrm>
            <a:off x="7908481" y="2242243"/>
            <a:ext cx="18405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C00000"/>
                </a:solidFill>
                <a:latin typeface="Chalkduster" panose="03050602040202020205" pitchFamily="66" charset="77"/>
              </a:rPr>
              <a:t>DONE!</a:t>
            </a:r>
          </a:p>
        </p:txBody>
      </p:sp>
      <p:sp>
        <p:nvSpPr>
          <p:cNvPr id="55" name="Rectangle 5">
            <a:extLst>
              <a:ext uri="{FF2B5EF4-FFF2-40B4-BE49-F238E27FC236}">
                <a16:creationId xmlns:a16="http://schemas.microsoft.com/office/drawing/2014/main" id="{5D57AE01-11C3-A241-88BD-0C0B00B3EE88}"/>
              </a:ext>
            </a:extLst>
          </p:cNvPr>
          <p:cNvSpPr txBox="1">
            <a:spLocks noChangeArrowheads="1"/>
          </p:cNvSpPr>
          <p:nvPr/>
        </p:nvSpPr>
        <p:spPr>
          <a:xfrm>
            <a:off x="3073523" y="395472"/>
            <a:ext cx="6243273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en-US" sz="4000" dirty="0">
                <a:ea typeface="ＭＳ Ｐゴシック" panose="020B0600070205080204" pitchFamily="34" charset="-128"/>
                <a:cs typeface="Calibri" panose="020F0502020204030204" pitchFamily="34" charset="0"/>
              </a:rPr>
              <a:t>Program Execution</a:t>
            </a:r>
          </a:p>
        </p:txBody>
      </p:sp>
      <p:sp>
        <p:nvSpPr>
          <p:cNvPr id="33" name="TextBox 13">
            <a:extLst>
              <a:ext uri="{FF2B5EF4-FFF2-40B4-BE49-F238E27FC236}">
                <a16:creationId xmlns:a16="http://schemas.microsoft.com/office/drawing/2014/main" id="{C5D97899-041A-2249-8AC0-6D72C916B1D9}"/>
              </a:ext>
            </a:extLst>
          </p:cNvPr>
          <p:cNvSpPr txBox="1">
            <a:spLocks noChangeArrowheads="1"/>
          </p:cNvSpPr>
          <p:nvPr/>
        </p:nvSpPr>
        <p:spPr bwMode="auto">
          <a:xfrm rot="19171800">
            <a:off x="2579296" y="495746"/>
            <a:ext cx="271080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3200" i="1" dirty="0">
                <a:solidFill>
                  <a:srgbClr val="FF0000"/>
                </a:solidFill>
                <a:latin typeface="Calibri" panose="020F0502020204030204" pitchFamily="34" charset="0"/>
              </a:rPr>
              <a:t>Heterogeneous</a:t>
            </a:r>
          </a:p>
        </p:txBody>
      </p:sp>
    </p:spTree>
    <p:extLst>
      <p:ext uri="{BB962C8B-B14F-4D97-AF65-F5344CB8AC3E}">
        <p14:creationId xmlns:p14="http://schemas.microsoft.com/office/powerpoint/2010/main" val="1279029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8828 0.0713 0.1767 0.14259 0.1892 0.24005 C 0.2017 0.33773 0.07487 0.58588 0.07487 0.58588 L 0.07487 0.58588 " pathEditMode="relative" ptsTypes="AAAA">
                                      <p:cBhvr>
                                        <p:cTn id="6" dur="2000" fill="hold"/>
                                        <p:tgtEl>
                                          <p:spTgt spid="256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-0.09505 0.06505 -0.18997 0.1301 -0.21028 0.20903 C -0.2306 0.2882 -0.17643 0.38125 -0.12213 0.47431 " pathEditMode="relative" ptsTypes="AAA">
                                      <p:cBhvr>
                                        <p:cTn id="13" dur="2000" fill="hold"/>
                                        <p:tgtEl>
                                          <p:spTgt spid="225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4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4" dur="1000"/>
                                        <p:tgtEl>
                                          <p:spTgt spid="256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5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" dur="1000"/>
                                        <p:tgtEl>
                                          <p:spTgt spid="225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6562 0.03958 0.13138 0.0794 0.14375 0.14259 C 0.15612 0.20555 0.1151 0.2919 0.07408 0.37824 " pathEditMode="relative" ptsTypes="AAA">
                                      <p:cBhvr>
                                        <p:cTn id="32" dur="2000" fill="hold"/>
                                        <p:tgtEl>
                                          <p:spTgt spid="256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9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0" dur="1000"/>
                                        <p:tgtEl>
                                          <p:spTgt spid="256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5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56 -0.00023 C 0.05391 0.01991 0.10638 0.04005 0.11927 0.08334 C 0.13216 0.12686 0.08659 0.22986 0.07917 0.26019 C 0.07174 0.29051 0.07318 0.27755 0.07474 0.26482 " pathEditMode="relative" ptsTypes="AAAA">
                                      <p:cBhvr>
                                        <p:cTn id="45" dur="2000" fill="hold"/>
                                        <p:tgtEl>
                                          <p:spTgt spid="256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10" grpId="0" animBg="1"/>
      <p:bldP spid="25610" grpId="1" animBg="1"/>
      <p:bldP spid="22537" grpId="0" animBg="1"/>
      <p:bldP spid="22537" grpId="1" animBg="1"/>
      <p:bldP spid="25612" grpId="0" animBg="1"/>
      <p:bldP spid="25612" grpId="1" animBg="1"/>
      <p:bldP spid="25613" grpId="0" animBg="1"/>
      <p:bldP spid="53" grpId="0" animBg="1"/>
      <p:bldP spid="5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Content Placeholder 6">
            <a:extLst>
              <a:ext uri="{FF2B5EF4-FFF2-40B4-BE49-F238E27FC236}">
                <a16:creationId xmlns:a16="http://schemas.microsoft.com/office/drawing/2014/main" id="{2D9AE33C-0EC7-DD4E-824B-9DD48240A7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2159" y="5110226"/>
            <a:ext cx="1034920" cy="1034920"/>
          </a:xfrm>
          <a:prstGeom prst="rect">
            <a:avLst/>
          </a:prstGeom>
        </p:spPr>
      </p:pic>
      <p:pic>
        <p:nvPicPr>
          <p:cNvPr id="32" name="Content Placeholder 6">
            <a:extLst>
              <a:ext uri="{FF2B5EF4-FFF2-40B4-BE49-F238E27FC236}">
                <a16:creationId xmlns:a16="http://schemas.microsoft.com/office/drawing/2014/main" id="{26888F88-F726-6141-867F-C664A7534F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8765" y="4639764"/>
            <a:ext cx="1861152" cy="1861152"/>
          </a:xfrm>
          <a:prstGeom prst="rect">
            <a:avLst/>
          </a:prstGeom>
        </p:spPr>
      </p:pic>
      <p:sp>
        <p:nvSpPr>
          <p:cNvPr id="25603" name="Rounded Rectangle 12">
            <a:extLst>
              <a:ext uri="{FF2B5EF4-FFF2-40B4-BE49-F238E27FC236}">
                <a16:creationId xmlns:a16="http://schemas.microsoft.com/office/drawing/2014/main" id="{EAED0AFC-12B6-5B4F-8008-C4609F082F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61250" y="1230314"/>
            <a:ext cx="2674938" cy="2898775"/>
          </a:xfrm>
          <a:prstGeom prst="roundRect">
            <a:avLst>
              <a:gd name="adj" fmla="val 7065"/>
            </a:avLst>
          </a:prstGeom>
          <a:noFill/>
          <a:ln w="2857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25605" name="Date Placeholder 2">
            <a:extLst>
              <a:ext uri="{FF2B5EF4-FFF2-40B4-BE49-F238E27FC236}">
                <a16:creationId xmlns:a16="http://schemas.microsoft.com/office/drawing/2014/main" id="{4EADF114-10E2-124B-9354-5DC657C7FB0E}"/>
              </a:ext>
            </a:extLst>
          </p:cNvPr>
          <p:cNvSpPr txBox="1">
            <a:spLocks noGrp="1"/>
          </p:cNvSpPr>
          <p:nvPr/>
        </p:nvSpPr>
        <p:spPr bwMode="auto">
          <a:xfrm>
            <a:off x="1373188" y="6553200"/>
            <a:ext cx="1219201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 sz="1400">
              <a:solidFill>
                <a:srgbClr val="FFFFFF"/>
              </a:solidFill>
            </a:endParaRPr>
          </a:p>
        </p:txBody>
      </p:sp>
      <p:sp>
        <p:nvSpPr>
          <p:cNvPr id="25606" name="Rectangle 2">
            <a:extLst>
              <a:ext uri="{FF2B5EF4-FFF2-40B4-BE49-F238E27FC236}">
                <a16:creationId xmlns:a16="http://schemas.microsoft.com/office/drawing/2014/main" id="{37CD5445-4B83-6549-A62F-6ADE4E3A2F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3788" y="1847851"/>
            <a:ext cx="1841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 sz="1000" b="1">
              <a:solidFill>
                <a:srgbClr val="FFFFFF"/>
              </a:solidFill>
            </a:endParaRPr>
          </a:p>
        </p:txBody>
      </p:sp>
      <p:sp>
        <p:nvSpPr>
          <p:cNvPr id="25608" name="Rectangle 31">
            <a:extLst>
              <a:ext uri="{FF2B5EF4-FFF2-40B4-BE49-F238E27FC236}">
                <a16:creationId xmlns:a16="http://schemas.microsoft.com/office/drawing/2014/main" id="{9AB272ED-7D5E-8744-BF7D-CA695B5DE808}"/>
              </a:ext>
            </a:extLst>
          </p:cNvPr>
          <p:cNvSpPr>
            <a:spLocks noChangeArrowheads="1"/>
          </p:cNvSpPr>
          <p:nvPr/>
        </p:nvSpPr>
        <p:spPr bwMode="auto">
          <a:xfrm rot="1680000">
            <a:off x="3180931" y="2208928"/>
            <a:ext cx="103906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000" b="1">
                <a:solidFill>
                  <a:srgbClr val="FFFFFF"/>
                </a:solidFill>
              </a:rPr>
              <a:t>Tuning Level</a:t>
            </a:r>
          </a:p>
        </p:txBody>
      </p:sp>
      <p:sp>
        <p:nvSpPr>
          <p:cNvPr id="25610" name="Rectangle 10">
            <a:extLst>
              <a:ext uri="{FF2B5EF4-FFF2-40B4-BE49-F238E27FC236}">
                <a16:creationId xmlns:a16="http://schemas.microsoft.com/office/drawing/2014/main" id="{BAEE510A-C590-2B4C-B58D-EE00E06C3D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30116" y="1363029"/>
            <a:ext cx="1828800" cy="307975"/>
          </a:xfrm>
          <a:prstGeom prst="rect">
            <a:avLst/>
          </a:prstGeom>
          <a:solidFill>
            <a:srgbClr val="FFFEE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/>
            <a:r>
              <a:rPr lang="en-US" altLang="en-US" sz="1400" b="1" dirty="0">
                <a:latin typeface="Courier New" panose="02070309020205020404" pitchFamily="49" charset="0"/>
              </a:rPr>
              <a:t>x = 17; </a:t>
            </a:r>
          </a:p>
        </p:txBody>
      </p:sp>
      <p:sp>
        <p:nvSpPr>
          <p:cNvPr id="22537" name="Rectangle 11">
            <a:extLst>
              <a:ext uri="{FF2B5EF4-FFF2-40B4-BE49-F238E27FC236}">
                <a16:creationId xmlns:a16="http://schemas.microsoft.com/office/drawing/2014/main" id="{C8002939-C602-DA48-B9EF-A02827954A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30116" y="2109579"/>
            <a:ext cx="1828800" cy="306387"/>
          </a:xfrm>
          <a:prstGeom prst="rect">
            <a:avLst/>
          </a:prstGeom>
          <a:solidFill>
            <a:srgbClr val="FFFEE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/>
            <a:r>
              <a:rPr lang="en-US" altLang="en-US" sz="1400" b="1" dirty="0">
                <a:latin typeface="Courier New" panose="02070309020205020404" pitchFamily="49" charset="0"/>
              </a:rPr>
              <a:t>y = sqrt(z);</a:t>
            </a:r>
          </a:p>
        </p:txBody>
      </p:sp>
      <p:sp>
        <p:nvSpPr>
          <p:cNvPr id="25612" name="Rectangle 12">
            <a:extLst>
              <a:ext uri="{FF2B5EF4-FFF2-40B4-BE49-F238E27FC236}">
                <a16:creationId xmlns:a16="http://schemas.microsoft.com/office/drawing/2014/main" id="{315A0AAF-2590-174B-9045-8EF7D5AEA4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30116" y="2854541"/>
            <a:ext cx="1828800" cy="307975"/>
          </a:xfrm>
          <a:prstGeom prst="rect">
            <a:avLst/>
          </a:prstGeom>
          <a:solidFill>
            <a:srgbClr val="FFFEE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/>
            <a:r>
              <a:rPr lang="en-US" altLang="en-US" sz="1400" b="1" dirty="0">
                <a:latin typeface="Courier New" panose="02070309020205020404" pitchFamily="49" charset="0"/>
              </a:rPr>
              <a:t>result = x + y;</a:t>
            </a:r>
          </a:p>
        </p:txBody>
      </p:sp>
      <p:sp>
        <p:nvSpPr>
          <p:cNvPr id="25613" name="Rectangle 13">
            <a:extLst>
              <a:ext uri="{FF2B5EF4-FFF2-40B4-BE49-F238E27FC236}">
                <a16:creationId xmlns:a16="http://schemas.microsoft.com/office/drawing/2014/main" id="{10C7076E-A358-BE41-9A4C-F19D70BD53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30116" y="3601092"/>
            <a:ext cx="1812927" cy="307975"/>
          </a:xfrm>
          <a:prstGeom prst="rect">
            <a:avLst/>
          </a:prstGeom>
          <a:solidFill>
            <a:srgbClr val="FFFEE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/>
            <a:r>
              <a:rPr lang="en-US" altLang="en-US" sz="1400" b="1" dirty="0">
                <a:latin typeface="Courier New" panose="02070309020205020404" pitchFamily="49" charset="0"/>
              </a:rPr>
              <a:t>return result;</a:t>
            </a:r>
          </a:p>
        </p:txBody>
      </p:sp>
      <p:sp>
        <p:nvSpPr>
          <p:cNvPr id="22" name="TextBox 4">
            <a:extLst>
              <a:ext uri="{FF2B5EF4-FFF2-40B4-BE49-F238E27FC236}">
                <a16:creationId xmlns:a16="http://schemas.microsoft.com/office/drawing/2014/main" id="{24FE6360-92FB-B546-B37C-F34C4C4BC2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24895" y="2043092"/>
            <a:ext cx="2830401" cy="1384995"/>
          </a:xfrm>
          <a:prstGeom prst="rect">
            <a:avLst/>
          </a:prstGeom>
          <a:solidFill>
            <a:srgbClr val="FFFEE0"/>
          </a:solidFill>
          <a:ln>
            <a:noFill/>
          </a:ln>
          <a:effectLst>
            <a:outerShdw blurRad="50800" dist="38100" dir="2700000" algn="tl" rotWithShape="0">
              <a:srgbClr val="808080">
                <a:alpha val="39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1200" b="1" dirty="0" err="1">
                <a:latin typeface="Courier New"/>
                <a:cs typeface="Courier New"/>
              </a:rPr>
              <a:t>int</a:t>
            </a:r>
            <a:r>
              <a:rPr lang="en-US" sz="1200" b="1" dirty="0">
                <a:latin typeface="Courier New"/>
                <a:cs typeface="Courier New"/>
              </a:rPr>
              <a:t> </a:t>
            </a:r>
            <a:r>
              <a:rPr lang="en-US" sz="1200" b="1" dirty="0" err="1">
                <a:latin typeface="Courier New"/>
                <a:cs typeface="Courier New"/>
              </a:rPr>
              <a:t>dostuff</a:t>
            </a:r>
            <a:r>
              <a:rPr lang="en-US" sz="1200" b="1" dirty="0">
                <a:latin typeface="Courier New"/>
                <a:cs typeface="Courier New"/>
              </a:rPr>
              <a:t>(</a:t>
            </a:r>
            <a:r>
              <a:rPr lang="en-US" sz="1200" b="1" dirty="0" err="1">
                <a:latin typeface="Courier New"/>
                <a:cs typeface="Courier New"/>
              </a:rPr>
              <a:t>int</a:t>
            </a:r>
            <a:r>
              <a:rPr lang="en-US" sz="1200" b="1" dirty="0">
                <a:latin typeface="Courier New"/>
                <a:cs typeface="Courier New"/>
              </a:rPr>
              <a:t> z) {</a:t>
            </a:r>
          </a:p>
          <a:p>
            <a:pPr eaLnBrk="1" hangingPunct="1">
              <a:defRPr/>
            </a:pPr>
            <a:r>
              <a:rPr lang="en-US" sz="1200" b="1" dirty="0">
                <a:latin typeface="Courier New"/>
                <a:cs typeface="Courier New"/>
              </a:rPr>
              <a:t>      int x, y, result;</a:t>
            </a:r>
          </a:p>
          <a:p>
            <a:pPr eaLnBrk="1" hangingPunct="1">
              <a:defRPr/>
            </a:pPr>
            <a:r>
              <a:rPr lang="en-US" sz="1200" b="1" dirty="0">
                <a:latin typeface="Courier New"/>
                <a:cs typeface="Courier New"/>
              </a:rPr>
              <a:t>      x = 17; </a:t>
            </a:r>
          </a:p>
          <a:p>
            <a:pPr eaLnBrk="1" hangingPunct="1">
              <a:defRPr/>
            </a:pPr>
            <a:r>
              <a:rPr lang="en-US" sz="1200" b="1" dirty="0">
                <a:latin typeface="Courier New"/>
                <a:cs typeface="Courier New"/>
              </a:rPr>
              <a:t>      y = sqrt(z);</a:t>
            </a:r>
          </a:p>
          <a:p>
            <a:pPr eaLnBrk="1" hangingPunct="1">
              <a:defRPr/>
            </a:pPr>
            <a:r>
              <a:rPr lang="en-US" sz="1200" b="1" dirty="0">
                <a:latin typeface="Courier New"/>
                <a:cs typeface="Courier New"/>
              </a:rPr>
              <a:t>      result = x + y;</a:t>
            </a:r>
          </a:p>
          <a:p>
            <a:pPr eaLnBrk="1" hangingPunct="1">
              <a:defRPr/>
            </a:pPr>
            <a:r>
              <a:rPr lang="en-US" sz="1200" b="1" dirty="0">
                <a:latin typeface="Courier New"/>
                <a:cs typeface="Courier New"/>
              </a:rPr>
              <a:t>      return result;</a:t>
            </a:r>
          </a:p>
          <a:p>
            <a:pPr eaLnBrk="1" hangingPunct="1">
              <a:defRPr/>
            </a:pPr>
            <a:r>
              <a:rPr lang="en-US" sz="1200" b="1" dirty="0">
                <a:latin typeface="Courier New"/>
                <a:cs typeface="Courier New"/>
              </a:rPr>
              <a:t>}</a:t>
            </a:r>
          </a:p>
        </p:txBody>
      </p:sp>
      <p:sp>
        <p:nvSpPr>
          <p:cNvPr id="38" name="Left Arrow 37">
            <a:extLst>
              <a:ext uri="{FF2B5EF4-FFF2-40B4-BE49-F238E27FC236}">
                <a16:creationId xmlns:a16="http://schemas.microsoft.com/office/drawing/2014/main" id="{62CBDF4F-E101-1344-AA10-B4C906EB9861}"/>
              </a:ext>
            </a:extLst>
          </p:cNvPr>
          <p:cNvSpPr/>
          <p:nvPr/>
        </p:nvSpPr>
        <p:spPr bwMode="auto">
          <a:xfrm rot="10800000">
            <a:off x="5396647" y="2415966"/>
            <a:ext cx="798512" cy="845009"/>
          </a:xfrm>
          <a:prstGeom prst="leftArrow">
            <a:avLst/>
          </a:prstGeom>
          <a:solidFill>
            <a:schemeClr val="bg1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hangingPunct="0">
              <a:defRPr/>
            </a:pPr>
            <a:endParaRPr lang="en-US" sz="240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5625" name="TextBox 13">
            <a:extLst>
              <a:ext uri="{FF2B5EF4-FFF2-40B4-BE49-F238E27FC236}">
                <a16:creationId xmlns:a16="http://schemas.microsoft.com/office/drawing/2014/main" id="{CC437B54-9D6A-F24A-8CFD-BA4DEB3C0A21}"/>
              </a:ext>
            </a:extLst>
          </p:cNvPr>
          <p:cNvSpPr txBox="1">
            <a:spLocks noChangeArrowheads="1"/>
          </p:cNvSpPr>
          <p:nvPr/>
        </p:nvSpPr>
        <p:spPr bwMode="auto">
          <a:xfrm rot="19662757">
            <a:off x="2494548" y="407429"/>
            <a:ext cx="271080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3200" i="1" dirty="0">
                <a:solidFill>
                  <a:srgbClr val="FF0000"/>
                </a:solidFill>
                <a:latin typeface="Calibri" panose="020F0502020204030204" pitchFamily="34" charset="0"/>
              </a:rPr>
              <a:t>Heterogeneous</a:t>
            </a:r>
          </a:p>
        </p:txBody>
      </p:sp>
      <p:sp>
        <p:nvSpPr>
          <p:cNvPr id="53" name="TextBox 1">
            <a:extLst>
              <a:ext uri="{FF2B5EF4-FFF2-40B4-BE49-F238E27FC236}">
                <a16:creationId xmlns:a16="http://schemas.microsoft.com/office/drawing/2014/main" id="{2B1AD72C-FFAB-2B4A-8000-FC1D16E91A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5985" y="4694727"/>
            <a:ext cx="4315076" cy="8309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xtLst/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i="1" dirty="0">
                <a:solidFill>
                  <a:srgbClr val="C00000"/>
                </a:solidFill>
                <a:latin typeface="Calibri" panose="020F0502020204030204" pitchFamily="34" charset="0"/>
              </a:rPr>
              <a:t>Assign heavier computation to the “bigger” processor </a:t>
            </a:r>
          </a:p>
        </p:txBody>
      </p:sp>
      <p:sp>
        <p:nvSpPr>
          <p:cNvPr id="37" name="TextBox 1">
            <a:extLst>
              <a:ext uri="{FF2B5EF4-FFF2-40B4-BE49-F238E27FC236}">
                <a16:creationId xmlns:a16="http://schemas.microsoft.com/office/drawing/2014/main" id="{CD986991-717F-7A41-B752-FC42AF0B21C6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10113963" y="1367073"/>
            <a:ext cx="6826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 dirty="0"/>
              <a:t>time</a:t>
            </a:r>
          </a:p>
        </p:txBody>
      </p:sp>
      <p:cxnSp>
        <p:nvCxnSpPr>
          <p:cNvPr id="39" name="Straight Arrow Connector 33">
            <a:extLst>
              <a:ext uri="{FF2B5EF4-FFF2-40B4-BE49-F238E27FC236}">
                <a16:creationId xmlns:a16="http://schemas.microsoft.com/office/drawing/2014/main" id="{FAF4B88B-365C-FC4A-9377-FC392E7D0988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0457823" y="1938620"/>
            <a:ext cx="0" cy="210312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0" name="Straight Arrow Connector 33">
            <a:extLst>
              <a:ext uri="{FF2B5EF4-FFF2-40B4-BE49-F238E27FC236}">
                <a16:creationId xmlns:a16="http://schemas.microsoft.com/office/drawing/2014/main" id="{8E57D824-95FD-AD47-B707-1A34670ABDAF}"/>
              </a:ext>
            </a:extLst>
          </p:cNvPr>
          <p:cNvCxnSpPr>
            <a:cxnSpLocks noChangeShapeType="1"/>
            <a:stCxn id="25610" idx="2"/>
            <a:endCxn id="22537" idx="0"/>
          </p:cNvCxnSpPr>
          <p:nvPr/>
        </p:nvCxnSpPr>
        <p:spPr bwMode="auto">
          <a:xfrm>
            <a:off x="9144516" y="1671004"/>
            <a:ext cx="0" cy="438575"/>
          </a:xfrm>
          <a:prstGeom prst="straightConnector1">
            <a:avLst/>
          </a:prstGeom>
          <a:noFill/>
          <a:ln w="28575">
            <a:solidFill>
              <a:srgbClr val="00B05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" name="Straight Arrow Connector 33">
            <a:extLst>
              <a:ext uri="{FF2B5EF4-FFF2-40B4-BE49-F238E27FC236}">
                <a16:creationId xmlns:a16="http://schemas.microsoft.com/office/drawing/2014/main" id="{D2476540-46C6-B94A-AC6C-3B9C8BE41522}"/>
              </a:ext>
            </a:extLst>
          </p:cNvPr>
          <p:cNvCxnSpPr>
            <a:cxnSpLocks noChangeShapeType="1"/>
            <a:stCxn id="22537" idx="2"/>
            <a:endCxn id="25612" idx="0"/>
          </p:cNvCxnSpPr>
          <p:nvPr/>
        </p:nvCxnSpPr>
        <p:spPr bwMode="auto">
          <a:xfrm>
            <a:off x="9144516" y="2415966"/>
            <a:ext cx="0" cy="438575"/>
          </a:xfrm>
          <a:prstGeom prst="straightConnector1">
            <a:avLst/>
          </a:prstGeom>
          <a:noFill/>
          <a:ln w="28575">
            <a:solidFill>
              <a:srgbClr val="00B05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3" name="Straight Arrow Connector 33">
            <a:extLst>
              <a:ext uri="{FF2B5EF4-FFF2-40B4-BE49-F238E27FC236}">
                <a16:creationId xmlns:a16="http://schemas.microsoft.com/office/drawing/2014/main" id="{0EEB9F3B-686C-0242-A943-D3BCD822274B}"/>
              </a:ext>
            </a:extLst>
          </p:cNvPr>
          <p:cNvCxnSpPr>
            <a:cxnSpLocks noChangeShapeType="1"/>
            <a:stCxn id="25612" idx="2"/>
            <a:endCxn id="25613" idx="0"/>
          </p:cNvCxnSpPr>
          <p:nvPr/>
        </p:nvCxnSpPr>
        <p:spPr bwMode="auto">
          <a:xfrm flipH="1">
            <a:off x="9136580" y="3162516"/>
            <a:ext cx="7936" cy="438576"/>
          </a:xfrm>
          <a:prstGeom prst="straightConnector1">
            <a:avLst/>
          </a:prstGeom>
          <a:noFill/>
          <a:ln w="28575">
            <a:solidFill>
              <a:srgbClr val="00B05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77508ABD-4F7A-CD4A-B6B8-94B77CF6B2A3}"/>
              </a:ext>
            </a:extLst>
          </p:cNvPr>
          <p:cNvSpPr txBox="1"/>
          <p:nvPr/>
        </p:nvSpPr>
        <p:spPr>
          <a:xfrm>
            <a:off x="7908481" y="2242243"/>
            <a:ext cx="18405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C00000"/>
                </a:solidFill>
                <a:latin typeface="Chalkduster" panose="03050602040202020205" pitchFamily="66" charset="77"/>
              </a:rPr>
              <a:t>DONE!</a:t>
            </a:r>
          </a:p>
        </p:txBody>
      </p:sp>
      <p:sp>
        <p:nvSpPr>
          <p:cNvPr id="55" name="Rectangle 5">
            <a:extLst>
              <a:ext uri="{FF2B5EF4-FFF2-40B4-BE49-F238E27FC236}">
                <a16:creationId xmlns:a16="http://schemas.microsoft.com/office/drawing/2014/main" id="{5D57AE01-11C3-A241-88BD-0C0B00B3EE88}"/>
              </a:ext>
            </a:extLst>
          </p:cNvPr>
          <p:cNvSpPr txBox="1">
            <a:spLocks noChangeArrowheads="1"/>
          </p:cNvSpPr>
          <p:nvPr/>
        </p:nvSpPr>
        <p:spPr>
          <a:xfrm>
            <a:off x="3073523" y="395472"/>
            <a:ext cx="6243273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en-US" sz="4000" dirty="0">
                <a:ea typeface="ＭＳ Ｐゴシック" panose="020B0600070205080204" pitchFamily="34" charset="-128"/>
                <a:cs typeface="Calibri" panose="020F0502020204030204" pitchFamily="34" charset="0"/>
              </a:rPr>
              <a:t>Program Execution</a:t>
            </a:r>
          </a:p>
        </p:txBody>
      </p:sp>
    </p:spTree>
    <p:extLst>
      <p:ext uri="{BB962C8B-B14F-4D97-AF65-F5344CB8AC3E}">
        <p14:creationId xmlns:p14="http://schemas.microsoft.com/office/powerpoint/2010/main" val="3723127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91 -0.0007 C -0.09987 0.05601 -0.1987 0.11273 -0.2168 0.21319 C -0.23477 0.31365 -0.12852 0.53912 -0.10937 0.60185 C -0.09023 0.66435 -0.09609 0.62639 -0.10195 0.58865 " pathEditMode="relative" ptsTypes="AAAA">
                                      <p:cBhvr>
                                        <p:cTn id="10" dur="2000" fill="hold"/>
                                        <p:tgtEl>
                                          <p:spTgt spid="256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833 -0.00069 C 0.08503 0.05648 0.16185 0.11366 0.1694 0.19514 C 0.17695 0.27662 0.11523 0.38241 0.05365 0.4882 " pathEditMode="relative" ptsTypes="AAA">
                                      <p:cBhvr>
                                        <p:cTn id="17" dur="2000" fill="hold"/>
                                        <p:tgtEl>
                                          <p:spTgt spid="225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8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4" dur="500"/>
                                        <p:tgtEl>
                                          <p:spTgt spid="256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9" dur="500"/>
                                        <p:tgtEl>
                                          <p:spTgt spid="225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6562 0.03958 0.13138 0.0794 0.14375 0.14259 C 0.15612 0.20555 0.1151 0.2919 0.07408 0.37824 " pathEditMode="relative" ptsTypes="AAA">
                                      <p:cBhvr>
                                        <p:cTn id="34" dur="2000" fill="hold"/>
                                        <p:tgtEl>
                                          <p:spTgt spid="256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9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2" dur="1000"/>
                                        <p:tgtEl>
                                          <p:spTgt spid="256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5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56 -0.00023 C 0.05391 0.01991 0.10638 0.04005 0.11927 0.08334 C 0.13216 0.12686 0.08659 0.22986 0.07917 0.26019 C 0.07174 0.29051 0.07318 0.27755 0.07474 0.26482 " pathEditMode="relative" ptsTypes="AAAA">
                                      <p:cBhvr>
                                        <p:cTn id="47" dur="2000" fill="hold"/>
                                        <p:tgtEl>
                                          <p:spTgt spid="256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10" grpId="1" animBg="1"/>
      <p:bldP spid="25610" grpId="2" animBg="1"/>
      <p:bldP spid="22537" grpId="0" animBg="1"/>
      <p:bldP spid="22537" grpId="1" animBg="1"/>
      <p:bldP spid="25612" grpId="0" animBg="1"/>
      <p:bldP spid="25612" grpId="1" animBg="1"/>
      <p:bldP spid="25613" grpId="0" animBg="1"/>
      <p:bldP spid="53" grpId="0" animBg="1"/>
      <p:bldP spid="5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Title 1">
            <a:extLst>
              <a:ext uri="{FF2B5EF4-FFF2-40B4-BE49-F238E27FC236}">
                <a16:creationId xmlns:a16="http://schemas.microsoft.com/office/drawing/2014/main" id="{D53946FE-A75D-BF47-BB02-6F7568AF3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Heterogenous Programming Tools</a:t>
            </a:r>
          </a:p>
        </p:txBody>
      </p:sp>
      <p:sp>
        <p:nvSpPr>
          <p:cNvPr id="32770" name="Content Placeholder 2">
            <a:extLst>
              <a:ext uri="{FF2B5EF4-FFF2-40B4-BE49-F238E27FC236}">
                <a16:creationId xmlns:a16="http://schemas.microsoft.com/office/drawing/2014/main" id="{949F5736-ACE8-2140-B7CC-4541BA4584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1543050"/>
            <a:ext cx="7183121" cy="4326044"/>
          </a:xfrm>
        </p:spPr>
        <p:txBody>
          <a:bodyPr>
            <a:noAutofit/>
          </a:bodyPr>
          <a:lstStyle/>
          <a:p>
            <a:r>
              <a:rPr lang="en-US" altLang="en-US" dirty="0"/>
              <a:t>Heterogeneous programming is typically in programming languages that provide support for parallelism</a:t>
            </a:r>
          </a:p>
          <a:p>
            <a:r>
              <a:rPr lang="en-US" altLang="en-US" dirty="0"/>
              <a:t>Languages provide extensions in the form APIs that allow us to program heterogenous systems </a:t>
            </a:r>
          </a:p>
          <a:p>
            <a:r>
              <a:rPr lang="en-US" altLang="en-US" dirty="0"/>
              <a:t>For example, CUDA is a C/C++ extension for programming GPUs built by NVIDIA</a:t>
            </a:r>
          </a:p>
          <a:p>
            <a:pPr marL="137160" indent="0">
              <a:buNone/>
            </a:pPr>
            <a:endParaRPr lang="en-US" altLang="en-US" dirty="0"/>
          </a:p>
          <a:p>
            <a:r>
              <a:rPr lang="en-US" altLang="en-US" dirty="0"/>
              <a:t>So, no need to learn a new language!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00F08DC-5733-F749-AEBE-909D218EAF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2700" y="1590331"/>
            <a:ext cx="2133600" cy="762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374AC09-166A-CA4E-B44E-53756E5E8F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2300" y="2958247"/>
            <a:ext cx="1727200" cy="104351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72C4E64-EE45-334D-9A2B-FCC3E214D4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91750" y="2566664"/>
            <a:ext cx="1435100" cy="14351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5A5DAB1-DAA8-F545-AB41-1A9BD457E8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67850" y="4505670"/>
            <a:ext cx="1447800" cy="955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3061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Rounded Rectangle 12">
            <a:extLst>
              <a:ext uri="{FF2B5EF4-FFF2-40B4-BE49-F238E27FC236}">
                <a16:creationId xmlns:a16="http://schemas.microsoft.com/office/drawing/2014/main" id="{EAED0AFC-12B6-5B4F-8008-C4609F082F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61250" y="1230314"/>
            <a:ext cx="2674938" cy="2898775"/>
          </a:xfrm>
          <a:prstGeom prst="roundRect">
            <a:avLst>
              <a:gd name="adj" fmla="val 7065"/>
            </a:avLst>
          </a:prstGeom>
          <a:noFill/>
          <a:ln w="2857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>
              <a:latin typeface="Arial" panose="020B0604020202020204" pitchFamily="34" charset="0"/>
            </a:endParaRPr>
          </a:p>
        </p:txBody>
      </p:sp>
      <p:grpSp>
        <p:nvGrpSpPr>
          <p:cNvPr id="25604" name="Group 8">
            <a:extLst>
              <a:ext uri="{FF2B5EF4-FFF2-40B4-BE49-F238E27FC236}">
                <a16:creationId xmlns:a16="http://schemas.microsoft.com/office/drawing/2014/main" id="{5C056CD9-2FF0-7842-AEE5-1B299C57CFA8}"/>
              </a:ext>
            </a:extLst>
          </p:cNvPr>
          <p:cNvGrpSpPr>
            <a:grpSpLocks/>
          </p:cNvGrpSpPr>
          <p:nvPr/>
        </p:nvGrpSpPr>
        <p:grpSpPr bwMode="auto">
          <a:xfrm rot="21310377">
            <a:off x="1488979" y="195535"/>
            <a:ext cx="847725" cy="679450"/>
            <a:chOff x="1905000" y="609600"/>
            <a:chExt cx="1752600" cy="1676399"/>
          </a:xfrm>
        </p:grpSpPr>
        <p:pic>
          <p:nvPicPr>
            <p:cNvPr id="25631" name="Picture 3" descr="220px-Homeodomain-dna-1ahd.png">
              <a:extLst>
                <a:ext uri="{FF2B5EF4-FFF2-40B4-BE49-F238E27FC236}">
                  <a16:creationId xmlns:a16="http://schemas.microsoft.com/office/drawing/2014/main" id="{176C4BDB-BA53-8441-BA8B-03D0BB7F4C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81200" y="762000"/>
              <a:ext cx="1447800" cy="1460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632" name="Cloud Callout 7">
              <a:extLst>
                <a:ext uri="{FF2B5EF4-FFF2-40B4-BE49-F238E27FC236}">
                  <a16:creationId xmlns:a16="http://schemas.microsoft.com/office/drawing/2014/main" id="{B672EA33-FC92-D542-9A0B-18A9794A6F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5000" y="609600"/>
              <a:ext cx="1752600" cy="1676399"/>
            </a:xfrm>
            <a:prstGeom prst="cloudCallout">
              <a:avLst>
                <a:gd name="adj1" fmla="val -5505"/>
                <a:gd name="adj2" fmla="val 89509"/>
              </a:avLst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</a:endParaRPr>
            </a:p>
          </p:txBody>
        </p:sp>
      </p:grpSp>
      <p:sp>
        <p:nvSpPr>
          <p:cNvPr id="25605" name="Date Placeholder 2">
            <a:extLst>
              <a:ext uri="{FF2B5EF4-FFF2-40B4-BE49-F238E27FC236}">
                <a16:creationId xmlns:a16="http://schemas.microsoft.com/office/drawing/2014/main" id="{4EADF114-10E2-124B-9354-5DC657C7FB0E}"/>
              </a:ext>
            </a:extLst>
          </p:cNvPr>
          <p:cNvSpPr txBox="1">
            <a:spLocks noGrp="1"/>
          </p:cNvSpPr>
          <p:nvPr/>
        </p:nvSpPr>
        <p:spPr bwMode="auto">
          <a:xfrm>
            <a:off x="1373188" y="6553200"/>
            <a:ext cx="1219201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 sz="1400">
              <a:solidFill>
                <a:srgbClr val="FFFFFF"/>
              </a:solidFill>
            </a:endParaRPr>
          </a:p>
        </p:txBody>
      </p:sp>
      <p:sp>
        <p:nvSpPr>
          <p:cNvPr id="25606" name="Rectangle 2">
            <a:extLst>
              <a:ext uri="{FF2B5EF4-FFF2-40B4-BE49-F238E27FC236}">
                <a16:creationId xmlns:a16="http://schemas.microsoft.com/office/drawing/2014/main" id="{37CD5445-4B83-6549-A62F-6ADE4E3A2F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3788" y="1847851"/>
            <a:ext cx="1841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 sz="1000" b="1">
              <a:solidFill>
                <a:srgbClr val="FFFFFF"/>
              </a:solidFill>
            </a:endParaRPr>
          </a:p>
        </p:txBody>
      </p:sp>
      <p:sp>
        <p:nvSpPr>
          <p:cNvPr id="25608" name="Rectangle 31">
            <a:extLst>
              <a:ext uri="{FF2B5EF4-FFF2-40B4-BE49-F238E27FC236}">
                <a16:creationId xmlns:a16="http://schemas.microsoft.com/office/drawing/2014/main" id="{9AB272ED-7D5E-8744-BF7D-CA695B5DE808}"/>
              </a:ext>
            </a:extLst>
          </p:cNvPr>
          <p:cNvSpPr>
            <a:spLocks noChangeArrowheads="1"/>
          </p:cNvSpPr>
          <p:nvPr/>
        </p:nvSpPr>
        <p:spPr bwMode="auto">
          <a:xfrm rot="1680000">
            <a:off x="3180931" y="2208928"/>
            <a:ext cx="103906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000" b="1">
                <a:solidFill>
                  <a:srgbClr val="FFFFFF"/>
                </a:solidFill>
              </a:rPr>
              <a:t>Tuning Level</a:t>
            </a:r>
          </a:p>
        </p:txBody>
      </p:sp>
      <p:pic>
        <p:nvPicPr>
          <p:cNvPr id="25609" name="Picture 6" descr="Computer+Programmer_1f9a61_4043005.jpg">
            <a:extLst>
              <a:ext uri="{FF2B5EF4-FFF2-40B4-BE49-F238E27FC236}">
                <a16:creationId xmlns:a16="http://schemas.microsoft.com/office/drawing/2014/main" id="{4D4C401D-FA43-894A-869E-368A02167B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9425" y="1230314"/>
            <a:ext cx="1773238" cy="1266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10" name="Rectangle 10">
            <a:extLst>
              <a:ext uri="{FF2B5EF4-FFF2-40B4-BE49-F238E27FC236}">
                <a16:creationId xmlns:a16="http://schemas.microsoft.com/office/drawing/2014/main" id="{BAEE510A-C590-2B4C-B58D-EE00E06C3D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30116" y="1363029"/>
            <a:ext cx="1828800" cy="307975"/>
          </a:xfrm>
          <a:prstGeom prst="rect">
            <a:avLst/>
          </a:prstGeom>
          <a:solidFill>
            <a:srgbClr val="FFFEE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/>
            <a:r>
              <a:rPr lang="en-US" altLang="en-US" sz="1400" b="1">
                <a:latin typeface="Courier New" panose="02070309020205020404" pitchFamily="49" charset="0"/>
              </a:rPr>
              <a:t>x = 17; </a:t>
            </a:r>
          </a:p>
        </p:txBody>
      </p:sp>
      <p:sp>
        <p:nvSpPr>
          <p:cNvPr id="22537" name="Rectangle 11">
            <a:extLst>
              <a:ext uri="{FF2B5EF4-FFF2-40B4-BE49-F238E27FC236}">
                <a16:creationId xmlns:a16="http://schemas.microsoft.com/office/drawing/2014/main" id="{C8002939-C602-DA48-B9EF-A02827954A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30116" y="2109579"/>
            <a:ext cx="1828800" cy="306387"/>
          </a:xfrm>
          <a:prstGeom prst="rect">
            <a:avLst/>
          </a:prstGeom>
          <a:solidFill>
            <a:srgbClr val="FFFEE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/>
            <a:r>
              <a:rPr lang="en-US" altLang="en-US" sz="1400" b="1">
                <a:latin typeface="Courier New" panose="02070309020205020404" pitchFamily="49" charset="0"/>
              </a:rPr>
              <a:t>y = 13;</a:t>
            </a:r>
          </a:p>
        </p:txBody>
      </p:sp>
      <p:sp>
        <p:nvSpPr>
          <p:cNvPr id="25612" name="Rectangle 12">
            <a:extLst>
              <a:ext uri="{FF2B5EF4-FFF2-40B4-BE49-F238E27FC236}">
                <a16:creationId xmlns:a16="http://schemas.microsoft.com/office/drawing/2014/main" id="{315A0AAF-2590-174B-9045-8EF7D5AEA4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30116" y="2854541"/>
            <a:ext cx="1828800" cy="307975"/>
          </a:xfrm>
          <a:prstGeom prst="rect">
            <a:avLst/>
          </a:prstGeom>
          <a:solidFill>
            <a:srgbClr val="FFFEE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/>
            <a:r>
              <a:rPr lang="en-US" altLang="en-US" sz="1400" b="1" dirty="0">
                <a:latin typeface="Courier New" panose="02070309020205020404" pitchFamily="49" charset="0"/>
              </a:rPr>
              <a:t>result = x + y;</a:t>
            </a:r>
          </a:p>
        </p:txBody>
      </p:sp>
      <p:sp>
        <p:nvSpPr>
          <p:cNvPr id="25613" name="Rectangle 13">
            <a:extLst>
              <a:ext uri="{FF2B5EF4-FFF2-40B4-BE49-F238E27FC236}">
                <a16:creationId xmlns:a16="http://schemas.microsoft.com/office/drawing/2014/main" id="{10C7076E-A358-BE41-9A4C-F19D70BD53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30116" y="3601092"/>
            <a:ext cx="1812927" cy="307975"/>
          </a:xfrm>
          <a:prstGeom prst="rect">
            <a:avLst/>
          </a:prstGeom>
          <a:solidFill>
            <a:srgbClr val="FFFEE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/>
            <a:r>
              <a:rPr lang="en-US" altLang="en-US" sz="1400" b="1" dirty="0">
                <a:latin typeface="Courier New" panose="02070309020205020404" pitchFamily="49" charset="0"/>
              </a:rPr>
              <a:t>return result;</a:t>
            </a:r>
          </a:p>
        </p:txBody>
      </p:sp>
      <p:sp>
        <p:nvSpPr>
          <p:cNvPr id="22" name="TextBox 4">
            <a:extLst>
              <a:ext uri="{FF2B5EF4-FFF2-40B4-BE49-F238E27FC236}">
                <a16:creationId xmlns:a16="http://schemas.microsoft.com/office/drawing/2014/main" id="{24FE6360-92FB-B546-B37C-F34C4C4BC2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43201" y="2681289"/>
            <a:ext cx="2665413" cy="1385887"/>
          </a:xfrm>
          <a:prstGeom prst="rect">
            <a:avLst/>
          </a:prstGeom>
          <a:solidFill>
            <a:srgbClr val="FFFEE0"/>
          </a:solidFill>
          <a:ln>
            <a:noFill/>
          </a:ln>
          <a:effectLst>
            <a:outerShdw blurRad="50800" dist="38100" dir="2700000" algn="tl" rotWithShape="0">
              <a:srgbClr val="808080">
                <a:alpha val="39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1200" b="1" dirty="0">
                <a:latin typeface="Courier New"/>
                <a:cs typeface="Courier New"/>
              </a:rPr>
              <a:t>int main() {</a:t>
            </a:r>
          </a:p>
          <a:p>
            <a:pPr eaLnBrk="1" hangingPunct="1">
              <a:defRPr/>
            </a:pPr>
            <a:r>
              <a:rPr lang="en-US" sz="1200" b="1" dirty="0">
                <a:latin typeface="Courier New"/>
                <a:cs typeface="Courier New"/>
              </a:rPr>
              <a:t>      int x, y, result;</a:t>
            </a:r>
          </a:p>
          <a:p>
            <a:pPr eaLnBrk="1" hangingPunct="1">
              <a:defRPr/>
            </a:pPr>
            <a:r>
              <a:rPr lang="en-US" sz="1200" b="1" dirty="0">
                <a:latin typeface="Courier New"/>
                <a:cs typeface="Courier New"/>
              </a:rPr>
              <a:t>      x = 17; </a:t>
            </a:r>
          </a:p>
          <a:p>
            <a:pPr eaLnBrk="1" hangingPunct="1">
              <a:defRPr/>
            </a:pPr>
            <a:r>
              <a:rPr lang="en-US" sz="1200" b="1" dirty="0">
                <a:latin typeface="Courier New"/>
                <a:cs typeface="Courier New"/>
              </a:rPr>
              <a:t>      y = 13;</a:t>
            </a:r>
          </a:p>
          <a:p>
            <a:pPr eaLnBrk="1" hangingPunct="1">
              <a:defRPr/>
            </a:pPr>
            <a:r>
              <a:rPr lang="en-US" sz="1200" b="1" dirty="0">
                <a:latin typeface="Courier New"/>
                <a:cs typeface="Courier New"/>
              </a:rPr>
              <a:t>      result = x + y;</a:t>
            </a:r>
          </a:p>
          <a:p>
            <a:pPr eaLnBrk="1" hangingPunct="1">
              <a:defRPr/>
            </a:pPr>
            <a:r>
              <a:rPr lang="en-US" sz="1200" b="1" dirty="0">
                <a:latin typeface="Courier New"/>
                <a:cs typeface="Courier New"/>
              </a:rPr>
              <a:t>      return result;</a:t>
            </a:r>
          </a:p>
          <a:p>
            <a:pPr eaLnBrk="1" hangingPunct="1">
              <a:defRPr/>
            </a:pPr>
            <a:r>
              <a:rPr lang="en-US" sz="1200" b="1" dirty="0">
                <a:latin typeface="Courier New"/>
                <a:cs typeface="Courier New"/>
              </a:rPr>
              <a:t>}</a:t>
            </a:r>
          </a:p>
        </p:txBody>
      </p:sp>
      <p:sp>
        <p:nvSpPr>
          <p:cNvPr id="38" name="Left Arrow 37">
            <a:extLst>
              <a:ext uri="{FF2B5EF4-FFF2-40B4-BE49-F238E27FC236}">
                <a16:creationId xmlns:a16="http://schemas.microsoft.com/office/drawing/2014/main" id="{62CBDF4F-E101-1344-AA10-B4C906EB9861}"/>
              </a:ext>
            </a:extLst>
          </p:cNvPr>
          <p:cNvSpPr/>
          <p:nvPr/>
        </p:nvSpPr>
        <p:spPr bwMode="auto">
          <a:xfrm rot="10800000">
            <a:off x="5675900" y="2845240"/>
            <a:ext cx="798512" cy="542925"/>
          </a:xfrm>
          <a:prstGeom prst="leftArrow">
            <a:avLst/>
          </a:prstGeom>
          <a:solidFill>
            <a:schemeClr val="bg1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hangingPunct="0">
              <a:defRPr/>
            </a:pPr>
            <a:endParaRPr lang="en-US" sz="240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grpSp>
        <p:nvGrpSpPr>
          <p:cNvPr id="25619" name="Group 46">
            <a:extLst>
              <a:ext uri="{FF2B5EF4-FFF2-40B4-BE49-F238E27FC236}">
                <a16:creationId xmlns:a16="http://schemas.microsoft.com/office/drawing/2014/main" id="{8B2A4EF1-582C-2E46-A726-D33961AC7729}"/>
              </a:ext>
            </a:extLst>
          </p:cNvPr>
          <p:cNvGrpSpPr>
            <a:grpSpLocks/>
          </p:cNvGrpSpPr>
          <p:nvPr/>
        </p:nvGrpSpPr>
        <p:grpSpPr bwMode="auto">
          <a:xfrm>
            <a:off x="1719264" y="2659063"/>
            <a:ext cx="1023937" cy="627062"/>
            <a:chOff x="949670" y="4288583"/>
            <a:chExt cx="1024016" cy="626527"/>
          </a:xfrm>
        </p:grpSpPr>
        <p:sp>
          <p:nvSpPr>
            <p:cNvPr id="48" name="Left Arrow 47">
              <a:extLst>
                <a:ext uri="{FF2B5EF4-FFF2-40B4-BE49-F238E27FC236}">
                  <a16:creationId xmlns:a16="http://schemas.microsoft.com/office/drawing/2014/main" id="{2E330D63-A64E-B249-816A-EBF4F7276E13}"/>
                </a:ext>
              </a:extLst>
            </p:cNvPr>
            <p:cNvSpPr/>
            <p:nvPr/>
          </p:nvSpPr>
          <p:spPr bwMode="auto">
            <a:xfrm rot="13281352">
              <a:off x="1175112" y="4288583"/>
              <a:ext cx="798574" cy="542462"/>
            </a:xfrm>
            <a:prstGeom prst="leftArrow">
              <a:avLst/>
            </a:prstGeom>
            <a:solidFill>
              <a:schemeClr val="bg1">
                <a:lumMod val="7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0" hangingPunct="0">
                <a:defRPr/>
              </a:pPr>
              <a:endParaRPr lang="en-US" sz="2400"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25630" name="TextBox 48">
              <a:extLst>
                <a:ext uri="{FF2B5EF4-FFF2-40B4-BE49-F238E27FC236}">
                  <a16:creationId xmlns:a16="http://schemas.microsoft.com/office/drawing/2014/main" id="{77E504C2-E90D-8344-90BE-44D81913324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2430996">
              <a:off x="949670" y="4576556"/>
              <a:ext cx="589524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1600">
                  <a:latin typeface="Calibri" panose="020F0502020204030204" pitchFamily="34" charset="0"/>
                </a:rPr>
                <a:t>code</a:t>
              </a:r>
            </a:p>
          </p:txBody>
        </p:sp>
      </p:grpSp>
      <p:sp>
        <p:nvSpPr>
          <p:cNvPr id="25620" name="TextBox 49">
            <a:extLst>
              <a:ext uri="{FF2B5EF4-FFF2-40B4-BE49-F238E27FC236}">
                <a16:creationId xmlns:a16="http://schemas.microsoft.com/office/drawing/2014/main" id="{F97BB428-8DD1-0740-A089-8F725AE2BC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21153" y="3298564"/>
            <a:ext cx="847725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600" dirty="0">
                <a:latin typeface="Calibri" panose="020F0502020204030204" pitchFamily="34" charset="0"/>
              </a:rPr>
              <a:t>compile</a:t>
            </a:r>
          </a:p>
        </p:txBody>
      </p:sp>
      <p:sp>
        <p:nvSpPr>
          <p:cNvPr id="25625" name="TextBox 13">
            <a:extLst>
              <a:ext uri="{FF2B5EF4-FFF2-40B4-BE49-F238E27FC236}">
                <a16:creationId xmlns:a16="http://schemas.microsoft.com/office/drawing/2014/main" id="{CC437B54-9D6A-F24A-8CFD-BA4DEB3C0A21}"/>
              </a:ext>
            </a:extLst>
          </p:cNvPr>
          <p:cNvSpPr txBox="1">
            <a:spLocks noChangeArrowheads="1"/>
          </p:cNvSpPr>
          <p:nvPr/>
        </p:nvSpPr>
        <p:spPr bwMode="auto">
          <a:xfrm rot="19662757">
            <a:off x="3118969" y="230362"/>
            <a:ext cx="143238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3200" i="1" dirty="0">
                <a:solidFill>
                  <a:srgbClr val="FF0000"/>
                </a:solidFill>
                <a:latin typeface="Calibri" panose="020F0502020204030204" pitchFamily="34" charset="0"/>
              </a:rPr>
              <a:t>Parallel</a:t>
            </a:r>
          </a:p>
        </p:txBody>
      </p:sp>
      <p:sp>
        <p:nvSpPr>
          <p:cNvPr id="53" name="TextBox 1">
            <a:extLst>
              <a:ext uri="{FF2B5EF4-FFF2-40B4-BE49-F238E27FC236}">
                <a16:creationId xmlns:a16="http://schemas.microsoft.com/office/drawing/2014/main" id="{2B1AD72C-FFAB-2B4A-8000-FC1D16E91A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7392" y="5006133"/>
            <a:ext cx="4132262" cy="64611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1800" i="1" dirty="0">
                <a:solidFill>
                  <a:srgbClr val="C00000"/>
                </a:solidFill>
                <a:latin typeface="Calibri" panose="020F0502020204030204" pitchFamily="34" charset="0"/>
              </a:rPr>
              <a:t>The two assignment statements </a:t>
            </a:r>
          </a:p>
          <a:p>
            <a:pPr algn="ctr" eaLnBrk="1" hangingPunct="1"/>
            <a:r>
              <a:rPr lang="en-US" altLang="en-US" sz="1800" i="1" dirty="0">
                <a:solidFill>
                  <a:srgbClr val="C00000"/>
                </a:solidFill>
                <a:latin typeface="Calibri" panose="020F0502020204030204" pitchFamily="34" charset="0"/>
              </a:rPr>
              <a:t>x = 17; and y = 13; will execute in parallel</a:t>
            </a:r>
          </a:p>
        </p:txBody>
      </p:sp>
      <p:sp>
        <p:nvSpPr>
          <p:cNvPr id="37" name="TextBox 1">
            <a:extLst>
              <a:ext uri="{FF2B5EF4-FFF2-40B4-BE49-F238E27FC236}">
                <a16:creationId xmlns:a16="http://schemas.microsoft.com/office/drawing/2014/main" id="{CD986991-717F-7A41-B752-FC42AF0B21C6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10113963" y="1367073"/>
            <a:ext cx="6826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 dirty="0"/>
              <a:t>time</a:t>
            </a:r>
          </a:p>
        </p:txBody>
      </p:sp>
      <p:cxnSp>
        <p:nvCxnSpPr>
          <p:cNvPr id="39" name="Straight Arrow Connector 33">
            <a:extLst>
              <a:ext uri="{FF2B5EF4-FFF2-40B4-BE49-F238E27FC236}">
                <a16:creationId xmlns:a16="http://schemas.microsoft.com/office/drawing/2014/main" id="{FAF4B88B-365C-FC4A-9377-FC392E7D0988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0457823" y="1938620"/>
            <a:ext cx="0" cy="210312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0" name="Straight Arrow Connector 33">
            <a:extLst>
              <a:ext uri="{FF2B5EF4-FFF2-40B4-BE49-F238E27FC236}">
                <a16:creationId xmlns:a16="http://schemas.microsoft.com/office/drawing/2014/main" id="{8E57D824-95FD-AD47-B707-1A34670ABDAF}"/>
              </a:ext>
            </a:extLst>
          </p:cNvPr>
          <p:cNvCxnSpPr>
            <a:cxnSpLocks noChangeShapeType="1"/>
            <a:stCxn id="25610" idx="2"/>
            <a:endCxn id="22537" idx="0"/>
          </p:cNvCxnSpPr>
          <p:nvPr/>
        </p:nvCxnSpPr>
        <p:spPr bwMode="auto">
          <a:xfrm>
            <a:off x="9144516" y="1671004"/>
            <a:ext cx="0" cy="438575"/>
          </a:xfrm>
          <a:prstGeom prst="straightConnector1">
            <a:avLst/>
          </a:prstGeom>
          <a:noFill/>
          <a:ln w="28575">
            <a:solidFill>
              <a:srgbClr val="00B05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" name="Straight Arrow Connector 33">
            <a:extLst>
              <a:ext uri="{FF2B5EF4-FFF2-40B4-BE49-F238E27FC236}">
                <a16:creationId xmlns:a16="http://schemas.microsoft.com/office/drawing/2014/main" id="{D2476540-46C6-B94A-AC6C-3B9C8BE41522}"/>
              </a:ext>
            </a:extLst>
          </p:cNvPr>
          <p:cNvCxnSpPr>
            <a:cxnSpLocks noChangeShapeType="1"/>
            <a:stCxn id="22537" idx="2"/>
            <a:endCxn id="25612" idx="0"/>
          </p:cNvCxnSpPr>
          <p:nvPr/>
        </p:nvCxnSpPr>
        <p:spPr bwMode="auto">
          <a:xfrm>
            <a:off x="9144516" y="2415966"/>
            <a:ext cx="0" cy="438575"/>
          </a:xfrm>
          <a:prstGeom prst="straightConnector1">
            <a:avLst/>
          </a:prstGeom>
          <a:noFill/>
          <a:ln w="28575">
            <a:solidFill>
              <a:srgbClr val="00B05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3" name="Straight Arrow Connector 33">
            <a:extLst>
              <a:ext uri="{FF2B5EF4-FFF2-40B4-BE49-F238E27FC236}">
                <a16:creationId xmlns:a16="http://schemas.microsoft.com/office/drawing/2014/main" id="{0EEB9F3B-686C-0242-A943-D3BCD822274B}"/>
              </a:ext>
            </a:extLst>
          </p:cNvPr>
          <p:cNvCxnSpPr>
            <a:cxnSpLocks noChangeShapeType="1"/>
            <a:stCxn id="25612" idx="2"/>
            <a:endCxn id="25613" idx="0"/>
          </p:cNvCxnSpPr>
          <p:nvPr/>
        </p:nvCxnSpPr>
        <p:spPr bwMode="auto">
          <a:xfrm flipH="1">
            <a:off x="9136580" y="3162516"/>
            <a:ext cx="7936" cy="438576"/>
          </a:xfrm>
          <a:prstGeom prst="straightConnector1">
            <a:avLst/>
          </a:prstGeom>
          <a:noFill/>
          <a:ln w="28575">
            <a:solidFill>
              <a:srgbClr val="00B05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77508ABD-4F7A-CD4A-B6B8-94B77CF6B2A3}"/>
              </a:ext>
            </a:extLst>
          </p:cNvPr>
          <p:cNvSpPr txBox="1"/>
          <p:nvPr/>
        </p:nvSpPr>
        <p:spPr>
          <a:xfrm>
            <a:off x="7908481" y="2242243"/>
            <a:ext cx="18405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C00000"/>
                </a:solidFill>
                <a:latin typeface="Chalkduster" panose="03050602040202020205" pitchFamily="66" charset="77"/>
              </a:rPr>
              <a:t>DONE!</a:t>
            </a:r>
          </a:p>
        </p:txBody>
      </p:sp>
      <p:sp>
        <p:nvSpPr>
          <p:cNvPr id="55" name="Rectangle 5">
            <a:extLst>
              <a:ext uri="{FF2B5EF4-FFF2-40B4-BE49-F238E27FC236}">
                <a16:creationId xmlns:a16="http://schemas.microsoft.com/office/drawing/2014/main" id="{5D57AE01-11C3-A241-88BD-0C0B00B3EE88}"/>
              </a:ext>
            </a:extLst>
          </p:cNvPr>
          <p:cNvSpPr txBox="1">
            <a:spLocks noChangeArrowheads="1"/>
          </p:cNvSpPr>
          <p:nvPr/>
        </p:nvSpPr>
        <p:spPr>
          <a:xfrm>
            <a:off x="3073523" y="395472"/>
            <a:ext cx="6243273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en-US" sz="4000" dirty="0">
                <a:ea typeface="ＭＳ Ｐゴシック" panose="020B0600070205080204" pitchFamily="34" charset="-128"/>
                <a:cs typeface="Calibri" panose="020F0502020204030204" pitchFamily="34" charset="0"/>
              </a:rPr>
              <a:t>Program Execution</a:t>
            </a:r>
          </a:p>
        </p:txBody>
      </p:sp>
      <p:pic>
        <p:nvPicPr>
          <p:cNvPr id="31" name="Content Placeholder 6">
            <a:extLst>
              <a:ext uri="{FF2B5EF4-FFF2-40B4-BE49-F238E27FC236}">
                <a16:creationId xmlns:a16="http://schemas.microsoft.com/office/drawing/2014/main" id="{238ADA8A-41C3-AF4C-8BFF-1F197D2FBA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1021" y="5141018"/>
            <a:ext cx="1034920" cy="1034920"/>
          </a:xfrm>
          <a:prstGeom prst="rect">
            <a:avLst/>
          </a:prstGeom>
        </p:spPr>
      </p:pic>
      <p:pic>
        <p:nvPicPr>
          <p:cNvPr id="32" name="Content Placeholder 6">
            <a:extLst>
              <a:ext uri="{FF2B5EF4-FFF2-40B4-BE49-F238E27FC236}">
                <a16:creationId xmlns:a16="http://schemas.microsoft.com/office/drawing/2014/main" id="{73EE511F-69C2-704C-A42F-59446E3E4C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50217" y="5141018"/>
            <a:ext cx="1034920" cy="1034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137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8828 0.0713 0.1767 0.14259 0.1892 0.24005 C 0.2017 0.33773 0.07487 0.58588 0.07487 0.58588 L 0.07487 0.58588 " pathEditMode="relative" ptsTypes="AAAA">
                                      <p:cBhvr>
                                        <p:cTn id="6" dur="2000" fill="hold"/>
                                        <p:tgtEl>
                                          <p:spTgt spid="256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-0.09505 0.06505 -0.18997 0.1301 -0.21028 0.20903 C -0.2306 0.2882 -0.17643 0.38125 -0.12213 0.47431 " pathEditMode="relative" ptsTypes="AAA">
                                      <p:cBhvr>
                                        <p:cTn id="13" dur="2000" fill="hold"/>
                                        <p:tgtEl>
                                          <p:spTgt spid="225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4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4" dur="1000"/>
                                        <p:tgtEl>
                                          <p:spTgt spid="256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5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" dur="1000"/>
                                        <p:tgtEl>
                                          <p:spTgt spid="225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6562 0.03958 0.13138 0.0794 0.14375 0.14259 C 0.15612 0.20555 0.1151 0.2919 0.07408 0.37824 " pathEditMode="relative" ptsTypes="AAA">
                                      <p:cBhvr>
                                        <p:cTn id="32" dur="2000" fill="hold"/>
                                        <p:tgtEl>
                                          <p:spTgt spid="256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9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0" dur="1000"/>
                                        <p:tgtEl>
                                          <p:spTgt spid="256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5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56 -0.00023 C 0.05391 0.01991 0.10638 0.04005 0.11927 0.08334 C 0.13216 0.12686 0.08659 0.22986 0.07917 0.26019 C 0.07174 0.29051 0.07318 0.27755 0.07474 0.26482 " pathEditMode="relative" ptsTypes="AAAA">
                                      <p:cBhvr>
                                        <p:cTn id="45" dur="2000" fill="hold"/>
                                        <p:tgtEl>
                                          <p:spTgt spid="256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10" grpId="0" animBg="1"/>
      <p:bldP spid="25610" grpId="1" animBg="1"/>
      <p:bldP spid="22537" grpId="0" animBg="1"/>
      <p:bldP spid="22537" grpId="1" animBg="1"/>
      <p:bldP spid="25612" grpId="0" animBg="1"/>
      <p:bldP spid="25612" grpId="1" animBg="1"/>
      <p:bldP spid="25613" grpId="0" animBg="1"/>
      <p:bldP spid="53" grpId="0" animBg="1"/>
      <p:bldP spid="5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429935" y="5259000"/>
            <a:ext cx="1112744" cy="0"/>
          </a:xfrm>
          <a:custGeom>
            <a:avLst/>
            <a:gdLst/>
            <a:ahLst/>
            <a:cxnLst/>
            <a:rect l="l" t="t" r="r" b="b"/>
            <a:pathLst>
              <a:path w="1261109">
                <a:moveTo>
                  <a:pt x="0" y="0"/>
                </a:moveTo>
                <a:lnTo>
                  <a:pt x="1261110" y="0"/>
                </a:lnTo>
              </a:path>
            </a:pathLst>
          </a:custGeom>
          <a:ln w="10477">
            <a:solidFill>
              <a:srgbClr val="010101"/>
            </a:solidFill>
          </a:ln>
        </p:spPr>
        <p:txBody>
          <a:bodyPr wrap="square" lIns="0" tIns="0" rIns="0" bIns="0" rtlCol="0"/>
          <a:lstStyle/>
          <a:p>
            <a:endParaRPr sz="2118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752600" y="5261465"/>
            <a:ext cx="1112184" cy="0"/>
          </a:xfrm>
          <a:custGeom>
            <a:avLst/>
            <a:gdLst/>
            <a:ahLst/>
            <a:cxnLst/>
            <a:rect l="l" t="t" r="r" b="b"/>
            <a:pathLst>
              <a:path w="1260475">
                <a:moveTo>
                  <a:pt x="0" y="0"/>
                </a:moveTo>
                <a:lnTo>
                  <a:pt x="1260348" y="0"/>
                </a:lnTo>
              </a:path>
            </a:pathLst>
          </a:custGeom>
          <a:ln w="10477">
            <a:solidFill>
              <a:srgbClr val="010101"/>
            </a:solidFill>
          </a:ln>
        </p:spPr>
        <p:txBody>
          <a:bodyPr wrap="square" lIns="0" tIns="0" rIns="0" bIns="0" rtlCol="0"/>
          <a:lstStyle/>
          <a:p>
            <a:endParaRPr sz="2118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Parallel Performance</a:t>
            </a:r>
            <a:endParaRPr lang="en-US" dirty="0"/>
          </a:p>
        </p:txBody>
      </p:sp>
      <p:sp>
        <p:nvSpPr>
          <p:cNvPr id="41" name="Content Placeholder 40"/>
          <p:cNvSpPr>
            <a:spLocks noGrp="1"/>
          </p:cNvSpPr>
          <p:nvPr>
            <p:ph idx="1"/>
          </p:nvPr>
        </p:nvSpPr>
        <p:spPr>
          <a:xfrm>
            <a:off x="1097279" y="1543050"/>
            <a:ext cx="10545372" cy="4326044"/>
          </a:xfrm>
        </p:spPr>
        <p:txBody>
          <a:bodyPr/>
          <a:lstStyle/>
          <a:p>
            <a:pPr marL="137160" indent="0">
              <a:buNone/>
            </a:pPr>
            <a:r>
              <a:rPr lang="en-US" dirty="0"/>
              <a:t>Potential program speedup is defined by the fraction  of code that can be parallelized</a:t>
            </a:r>
          </a:p>
          <a:p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2B14DF6-151C-5541-8A14-02D6D8A5B08A}"/>
              </a:ext>
            </a:extLst>
          </p:cNvPr>
          <p:cNvGrpSpPr/>
          <p:nvPr/>
        </p:nvGrpSpPr>
        <p:grpSpPr>
          <a:xfrm>
            <a:off x="5850143" y="2857694"/>
            <a:ext cx="395567" cy="2344940"/>
            <a:chOff x="5850143" y="3073734"/>
            <a:chExt cx="395567" cy="2344940"/>
          </a:xfrm>
        </p:grpSpPr>
        <p:sp>
          <p:nvSpPr>
            <p:cNvPr id="6" name="object 6"/>
            <p:cNvSpPr txBox="1"/>
            <p:nvPr/>
          </p:nvSpPr>
          <p:spPr>
            <a:xfrm>
              <a:off x="5850143" y="3073734"/>
              <a:ext cx="395567" cy="23762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1206"/>
              <a:r>
                <a:rPr sz="1544" dirty="0">
                  <a:latin typeface="Calibri" charset="0"/>
                  <a:ea typeface="Calibri" charset="0"/>
                  <a:cs typeface="Calibri" charset="0"/>
                </a:rPr>
                <a:t>time</a:t>
              </a:r>
            </a:p>
          </p:txBody>
        </p:sp>
        <p:sp>
          <p:nvSpPr>
            <p:cNvPr id="7" name="object 7"/>
            <p:cNvSpPr/>
            <p:nvPr/>
          </p:nvSpPr>
          <p:spPr>
            <a:xfrm>
              <a:off x="5978628" y="3305805"/>
              <a:ext cx="73959" cy="2112869"/>
            </a:xfrm>
            <a:custGeom>
              <a:avLst/>
              <a:gdLst/>
              <a:ahLst/>
              <a:cxnLst/>
              <a:rect l="l" t="t" r="r" b="b"/>
              <a:pathLst>
                <a:path w="83820" h="2394585">
                  <a:moveTo>
                    <a:pt x="83820" y="2310384"/>
                  </a:moveTo>
                  <a:lnTo>
                    <a:pt x="0" y="2310384"/>
                  </a:lnTo>
                  <a:lnTo>
                    <a:pt x="36576" y="2383536"/>
                  </a:lnTo>
                  <a:lnTo>
                    <a:pt x="36576" y="2327148"/>
                  </a:lnTo>
                  <a:lnTo>
                    <a:pt x="38862" y="2329434"/>
                  </a:lnTo>
                  <a:lnTo>
                    <a:pt x="44958" y="2329434"/>
                  </a:lnTo>
                  <a:lnTo>
                    <a:pt x="47244" y="2327148"/>
                  </a:lnTo>
                  <a:lnTo>
                    <a:pt x="47244" y="2383536"/>
                  </a:lnTo>
                  <a:lnTo>
                    <a:pt x="83820" y="2310384"/>
                  </a:lnTo>
                  <a:close/>
                </a:path>
                <a:path w="83820" h="2394585">
                  <a:moveTo>
                    <a:pt x="47244" y="2310384"/>
                  </a:moveTo>
                  <a:lnTo>
                    <a:pt x="47244" y="2286"/>
                  </a:lnTo>
                  <a:lnTo>
                    <a:pt x="44958" y="0"/>
                  </a:lnTo>
                  <a:lnTo>
                    <a:pt x="38862" y="0"/>
                  </a:lnTo>
                  <a:lnTo>
                    <a:pt x="36576" y="2286"/>
                  </a:lnTo>
                  <a:lnTo>
                    <a:pt x="36576" y="2310384"/>
                  </a:lnTo>
                  <a:lnTo>
                    <a:pt x="47244" y="2310384"/>
                  </a:lnTo>
                  <a:close/>
                </a:path>
                <a:path w="83820" h="2394585">
                  <a:moveTo>
                    <a:pt x="47244" y="2383536"/>
                  </a:moveTo>
                  <a:lnTo>
                    <a:pt x="47244" y="2327148"/>
                  </a:lnTo>
                  <a:lnTo>
                    <a:pt x="44958" y="2329434"/>
                  </a:lnTo>
                  <a:lnTo>
                    <a:pt x="38862" y="2329434"/>
                  </a:lnTo>
                  <a:lnTo>
                    <a:pt x="36576" y="2327148"/>
                  </a:lnTo>
                  <a:lnTo>
                    <a:pt x="36576" y="2383536"/>
                  </a:lnTo>
                  <a:lnTo>
                    <a:pt x="41910" y="2394204"/>
                  </a:lnTo>
                  <a:lnTo>
                    <a:pt x="47244" y="2383536"/>
                  </a:lnTo>
                  <a:close/>
                </a:path>
              </a:pathLst>
            </a:custGeom>
            <a:solidFill>
              <a:srgbClr val="010101"/>
            </a:solidFill>
            <a:ln w="1905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118">
                <a:latin typeface="Calibri" charset="0"/>
                <a:ea typeface="Calibri" charset="0"/>
                <a:cs typeface="Calibri" charset="0"/>
              </a:endParaRPr>
            </a:p>
          </p:txBody>
        </p:sp>
      </p:grpSp>
      <p:sp>
        <p:nvSpPr>
          <p:cNvPr id="9" name="object 9"/>
          <p:cNvSpPr/>
          <p:nvPr/>
        </p:nvSpPr>
        <p:spPr>
          <a:xfrm>
            <a:off x="3083149" y="2906164"/>
            <a:ext cx="2523565" cy="428625"/>
          </a:xfrm>
          <a:custGeom>
            <a:avLst/>
            <a:gdLst/>
            <a:ahLst/>
            <a:cxnLst/>
            <a:rect l="l" t="t" r="r" b="b"/>
            <a:pathLst>
              <a:path w="2860040" h="485775">
                <a:moveTo>
                  <a:pt x="0" y="0"/>
                </a:moveTo>
                <a:lnTo>
                  <a:pt x="0" y="485393"/>
                </a:lnTo>
                <a:lnTo>
                  <a:pt x="2859786" y="485393"/>
                </a:lnTo>
                <a:lnTo>
                  <a:pt x="2859786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0" tIns="0" rIns="0" bIns="0" rtlCol="0" anchor="ctr"/>
          <a:lstStyle/>
          <a:p>
            <a:pPr marL="11206" algn="ctr"/>
            <a:r>
              <a:rPr lang="en-US" spc="-4" dirty="0">
                <a:latin typeface="Calibri" charset="0"/>
                <a:ea typeface="Calibri" charset="0"/>
                <a:cs typeface="Calibri" charset="0"/>
              </a:rPr>
              <a:t>sequential</a:t>
            </a:r>
            <a:endParaRPr lang="en-US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075933" y="3657905"/>
            <a:ext cx="2523565" cy="823072"/>
          </a:xfrm>
          <a:custGeom>
            <a:avLst/>
            <a:gdLst/>
            <a:ahLst/>
            <a:cxnLst/>
            <a:rect l="l" t="t" r="r" b="b"/>
            <a:pathLst>
              <a:path w="2860040" h="932814">
                <a:moveTo>
                  <a:pt x="0" y="0"/>
                </a:moveTo>
                <a:lnTo>
                  <a:pt x="0" y="932688"/>
                </a:lnTo>
                <a:lnTo>
                  <a:pt x="2859786" y="932688"/>
                </a:lnTo>
                <a:lnTo>
                  <a:pt x="2859786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</p:spPr>
        <p:txBody>
          <a:bodyPr wrap="square" lIns="0" tIns="0" rIns="0" bIns="0" rtlCol="0" anchor="ctr"/>
          <a:lstStyle/>
          <a:p>
            <a:pPr marL="11206" algn="ctr"/>
            <a:r>
              <a:rPr lang="en-US" sz="2000" spc="-4" dirty="0">
                <a:latin typeface="Calibri" charset="0"/>
                <a:ea typeface="Calibri" charset="0"/>
                <a:cs typeface="Calibri" charset="0"/>
              </a:rPr>
              <a:t>parallel segment</a:t>
            </a:r>
            <a:endParaRPr lang="en-US" sz="20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965959" y="2974062"/>
            <a:ext cx="1030941" cy="47525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206"/>
            <a:r>
              <a:rPr lang="en-US" sz="1544" spc="-57" dirty="0">
                <a:latin typeface="Calibri" charset="0"/>
                <a:ea typeface="Calibri" charset="0"/>
                <a:cs typeface="Calibri" charset="0"/>
              </a:rPr>
              <a:t>25</a:t>
            </a:r>
            <a:r>
              <a:rPr sz="1544" spc="-57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sz="1544" dirty="0">
                <a:latin typeface="Calibri" charset="0"/>
                <a:ea typeface="Calibri" charset="0"/>
                <a:cs typeface="Calibri" charset="0"/>
              </a:rPr>
              <a:t>seconds</a:t>
            </a:r>
          </a:p>
          <a:p>
            <a:pPr marL="11206">
              <a:spcBef>
                <a:spcPts val="13"/>
              </a:spcBef>
            </a:pPr>
            <a:r>
              <a:rPr sz="1544" dirty="0">
                <a:latin typeface="Calibri" charset="0"/>
                <a:ea typeface="Calibri" charset="0"/>
                <a:cs typeface="Calibri" charset="0"/>
              </a:rPr>
              <a:t>+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1965959" y="3794979"/>
            <a:ext cx="1030941" cy="47525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206"/>
            <a:r>
              <a:rPr lang="en-US" sz="1544" dirty="0">
                <a:latin typeface="Calibri" charset="0"/>
                <a:ea typeface="Calibri" charset="0"/>
                <a:cs typeface="Calibri" charset="0"/>
              </a:rPr>
              <a:t>4</a:t>
            </a:r>
            <a:r>
              <a:rPr sz="1544" dirty="0">
                <a:latin typeface="Calibri" charset="0"/>
                <a:ea typeface="Calibri" charset="0"/>
                <a:cs typeface="Calibri" charset="0"/>
              </a:rPr>
              <a:t>0</a:t>
            </a:r>
            <a:r>
              <a:rPr sz="1544" spc="-57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sz="1544" dirty="0">
                <a:latin typeface="Calibri" charset="0"/>
                <a:ea typeface="Calibri" charset="0"/>
                <a:cs typeface="Calibri" charset="0"/>
              </a:rPr>
              <a:t>seconds</a:t>
            </a:r>
          </a:p>
          <a:p>
            <a:pPr marL="11206">
              <a:spcBef>
                <a:spcPts val="13"/>
              </a:spcBef>
            </a:pPr>
            <a:r>
              <a:rPr sz="1544" dirty="0">
                <a:latin typeface="Calibri" charset="0"/>
                <a:ea typeface="Calibri" charset="0"/>
                <a:cs typeface="Calibri" charset="0"/>
              </a:rPr>
              <a:t>+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6511738" y="3795978"/>
            <a:ext cx="1030941" cy="47525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206"/>
            <a:r>
              <a:rPr sz="1544" dirty="0">
                <a:latin typeface="Calibri" charset="0"/>
                <a:ea typeface="Calibri" charset="0"/>
                <a:cs typeface="Calibri" charset="0"/>
              </a:rPr>
              <a:t>10</a:t>
            </a:r>
            <a:r>
              <a:rPr sz="1544" spc="-57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sz="1544" dirty="0">
                <a:latin typeface="Calibri" charset="0"/>
                <a:ea typeface="Calibri" charset="0"/>
                <a:cs typeface="Calibri" charset="0"/>
              </a:rPr>
              <a:t>seconds</a:t>
            </a:r>
            <a:endParaRPr sz="1544">
              <a:latin typeface="Calibri" charset="0"/>
              <a:ea typeface="Calibri" charset="0"/>
              <a:cs typeface="Calibri" charset="0"/>
            </a:endParaRPr>
          </a:p>
          <a:p>
            <a:pPr marL="11206">
              <a:spcBef>
                <a:spcPts val="9"/>
              </a:spcBef>
            </a:pPr>
            <a:r>
              <a:rPr sz="1544" dirty="0">
                <a:latin typeface="Calibri" charset="0"/>
                <a:ea typeface="Calibri" charset="0"/>
                <a:cs typeface="Calibri" charset="0"/>
              </a:rPr>
              <a:t>+</a:t>
            </a:r>
            <a:endParaRPr sz="1544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511738" y="4773318"/>
            <a:ext cx="1030941" cy="2376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206"/>
            <a:r>
              <a:rPr sz="1544" dirty="0">
                <a:latin typeface="Calibri" charset="0"/>
                <a:ea typeface="Calibri" charset="0"/>
                <a:cs typeface="Calibri" charset="0"/>
              </a:rPr>
              <a:t>25</a:t>
            </a:r>
            <a:r>
              <a:rPr sz="1544" spc="-57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sz="1544" dirty="0">
                <a:latin typeface="Calibri" charset="0"/>
                <a:ea typeface="Calibri" charset="0"/>
                <a:cs typeface="Calibri" charset="0"/>
              </a:rPr>
              <a:t>seconds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1965960" y="4757437"/>
            <a:ext cx="1030941" cy="2376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206"/>
            <a:r>
              <a:rPr lang="en-US" sz="1544" spc="-57" dirty="0">
                <a:latin typeface="Calibri" charset="0"/>
                <a:ea typeface="Calibri" charset="0"/>
                <a:cs typeface="Calibri" charset="0"/>
              </a:rPr>
              <a:t>25</a:t>
            </a:r>
            <a:r>
              <a:rPr sz="1544" spc="-57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sz="1544" dirty="0">
                <a:latin typeface="Calibri" charset="0"/>
                <a:ea typeface="Calibri" charset="0"/>
                <a:cs typeface="Calibri" charset="0"/>
              </a:rPr>
              <a:t>seconds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6514427" y="2954918"/>
            <a:ext cx="1028252" cy="47525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206">
              <a:tabLst>
                <a:tab pos="1918549" algn="l"/>
              </a:tabLst>
            </a:pPr>
            <a:r>
              <a:rPr sz="1544" dirty="0">
                <a:latin typeface="Calibri" charset="0"/>
                <a:ea typeface="Calibri" charset="0"/>
                <a:cs typeface="Calibri" charset="0"/>
              </a:rPr>
              <a:t>25</a:t>
            </a:r>
            <a:r>
              <a:rPr sz="1544" spc="9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sz="1544" dirty="0">
                <a:latin typeface="Calibri" charset="0"/>
                <a:ea typeface="Calibri" charset="0"/>
                <a:cs typeface="Calibri" charset="0"/>
              </a:rPr>
              <a:t>seconds</a:t>
            </a:r>
            <a:endParaRPr lang="en-US" sz="1544" dirty="0">
              <a:latin typeface="Calibri" charset="0"/>
              <a:ea typeface="Calibri" charset="0"/>
              <a:cs typeface="Calibri" charset="0"/>
            </a:endParaRPr>
          </a:p>
          <a:p>
            <a:pPr marL="11206">
              <a:tabLst>
                <a:tab pos="1918549" algn="l"/>
              </a:tabLst>
            </a:pPr>
            <a:r>
              <a:rPr sz="1544" dirty="0">
                <a:latin typeface="Calibri" charset="0"/>
                <a:ea typeface="Calibri" charset="0"/>
                <a:cs typeface="Calibri" charset="0"/>
              </a:rPr>
              <a:t>+</a:t>
            </a:r>
          </a:p>
        </p:txBody>
      </p:sp>
      <p:sp>
        <p:nvSpPr>
          <p:cNvPr id="25" name="object 25"/>
          <p:cNvSpPr/>
          <p:nvPr/>
        </p:nvSpPr>
        <p:spPr>
          <a:xfrm>
            <a:off x="8226008" y="3902554"/>
            <a:ext cx="457200" cy="365760"/>
          </a:xfrm>
          <a:custGeom>
            <a:avLst/>
            <a:gdLst/>
            <a:ahLst/>
            <a:cxnLst/>
            <a:rect l="l" t="t" r="r" b="b"/>
            <a:pathLst>
              <a:path w="519429" h="216535">
                <a:moveTo>
                  <a:pt x="0" y="0"/>
                </a:moveTo>
                <a:lnTo>
                  <a:pt x="0" y="216408"/>
                </a:lnTo>
                <a:lnTo>
                  <a:pt x="518922" y="216408"/>
                </a:lnTo>
                <a:lnTo>
                  <a:pt x="518922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</p:spPr>
        <p:txBody>
          <a:bodyPr wrap="square" lIns="0" tIns="0" rIns="0" bIns="0" rtlCol="0"/>
          <a:lstStyle/>
          <a:p>
            <a:endParaRPr sz="2118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8909337" y="3902554"/>
            <a:ext cx="457200" cy="365760"/>
          </a:xfrm>
          <a:custGeom>
            <a:avLst/>
            <a:gdLst/>
            <a:ahLst/>
            <a:cxnLst/>
            <a:rect l="l" t="t" r="r" b="b"/>
            <a:pathLst>
              <a:path w="519429" h="216535">
                <a:moveTo>
                  <a:pt x="0" y="0"/>
                </a:moveTo>
                <a:lnTo>
                  <a:pt x="0" y="216408"/>
                </a:lnTo>
                <a:lnTo>
                  <a:pt x="518922" y="216408"/>
                </a:lnTo>
                <a:lnTo>
                  <a:pt x="518922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</p:spPr>
        <p:txBody>
          <a:bodyPr wrap="square" lIns="0" tIns="0" rIns="0" bIns="0" rtlCol="0"/>
          <a:lstStyle/>
          <a:p>
            <a:endParaRPr sz="2118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9592665" y="3892253"/>
            <a:ext cx="457200" cy="365760"/>
          </a:xfrm>
          <a:custGeom>
            <a:avLst/>
            <a:gdLst/>
            <a:ahLst/>
            <a:cxnLst/>
            <a:rect l="l" t="t" r="r" b="b"/>
            <a:pathLst>
              <a:path w="520700" h="216535">
                <a:moveTo>
                  <a:pt x="0" y="0"/>
                </a:moveTo>
                <a:lnTo>
                  <a:pt x="0" y="216408"/>
                </a:lnTo>
                <a:lnTo>
                  <a:pt x="520446" y="216408"/>
                </a:lnTo>
                <a:lnTo>
                  <a:pt x="520446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</p:spPr>
        <p:txBody>
          <a:bodyPr wrap="square" lIns="0" tIns="0" rIns="0" bIns="0" rtlCol="0"/>
          <a:lstStyle/>
          <a:p>
            <a:endParaRPr sz="2118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7542679" y="3902554"/>
            <a:ext cx="457200" cy="365760"/>
          </a:xfrm>
          <a:custGeom>
            <a:avLst/>
            <a:gdLst/>
            <a:ahLst/>
            <a:cxnLst/>
            <a:rect l="l" t="t" r="r" b="b"/>
            <a:pathLst>
              <a:path w="517525" h="216535">
                <a:moveTo>
                  <a:pt x="0" y="0"/>
                </a:moveTo>
                <a:lnTo>
                  <a:pt x="0" y="216408"/>
                </a:lnTo>
                <a:lnTo>
                  <a:pt x="517398" y="216408"/>
                </a:lnTo>
                <a:lnTo>
                  <a:pt x="517398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</p:spPr>
        <p:txBody>
          <a:bodyPr wrap="square" lIns="0" tIns="0" rIns="0" bIns="0" rtlCol="0"/>
          <a:lstStyle/>
          <a:p>
            <a:endParaRPr sz="2118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858384" y="5314014"/>
            <a:ext cx="1139638" cy="2376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206"/>
            <a:r>
              <a:rPr lang="en-US" sz="1544" spc="-62" dirty="0">
                <a:latin typeface="Calibri" charset="0"/>
                <a:ea typeface="Calibri" charset="0"/>
                <a:cs typeface="Calibri" charset="0"/>
              </a:rPr>
              <a:t>90 </a:t>
            </a:r>
            <a:r>
              <a:rPr sz="1544" dirty="0">
                <a:latin typeface="Calibri" charset="0"/>
                <a:ea typeface="Calibri" charset="0"/>
                <a:cs typeface="Calibri" charset="0"/>
              </a:rPr>
              <a:t>seconds</a:t>
            </a:r>
          </a:p>
        </p:txBody>
      </p:sp>
      <p:sp>
        <p:nvSpPr>
          <p:cNvPr id="36" name="object 36"/>
          <p:cNvSpPr txBox="1"/>
          <p:nvPr/>
        </p:nvSpPr>
        <p:spPr>
          <a:xfrm>
            <a:off x="6511739" y="5335529"/>
            <a:ext cx="1030941" cy="2376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206"/>
            <a:r>
              <a:rPr sz="1544" dirty="0">
                <a:latin typeface="Calibri" charset="0"/>
                <a:ea typeface="Calibri" charset="0"/>
                <a:cs typeface="Calibri" charset="0"/>
              </a:rPr>
              <a:t>60</a:t>
            </a:r>
            <a:r>
              <a:rPr sz="1544" spc="-57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sz="1544" dirty="0">
                <a:latin typeface="Calibri" charset="0"/>
                <a:ea typeface="Calibri" charset="0"/>
                <a:cs typeface="Calibri" charset="0"/>
              </a:rPr>
              <a:t>seconds</a:t>
            </a:r>
            <a:endParaRPr sz="1544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8" name="object 9"/>
          <p:cNvSpPr/>
          <p:nvPr/>
        </p:nvSpPr>
        <p:spPr>
          <a:xfrm>
            <a:off x="3043891" y="4757437"/>
            <a:ext cx="2523565" cy="428625"/>
          </a:xfrm>
          <a:custGeom>
            <a:avLst/>
            <a:gdLst/>
            <a:ahLst/>
            <a:cxnLst/>
            <a:rect l="l" t="t" r="r" b="b"/>
            <a:pathLst>
              <a:path w="2860040" h="485775">
                <a:moveTo>
                  <a:pt x="0" y="0"/>
                </a:moveTo>
                <a:lnTo>
                  <a:pt x="0" y="485393"/>
                </a:lnTo>
                <a:lnTo>
                  <a:pt x="2859786" y="485393"/>
                </a:lnTo>
                <a:lnTo>
                  <a:pt x="2859786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0" tIns="0" rIns="0" bIns="0" rtlCol="0" anchor="ctr"/>
          <a:lstStyle/>
          <a:p>
            <a:pPr marL="11206" algn="ctr"/>
            <a:r>
              <a:rPr lang="en-US" spc="-4" dirty="0">
                <a:latin typeface="Calibri" charset="0"/>
                <a:ea typeface="Calibri" charset="0"/>
                <a:cs typeface="Calibri" charset="0"/>
              </a:rPr>
              <a:t>sequential</a:t>
            </a:r>
            <a:endParaRPr lang="en-US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9" name="object 9"/>
          <p:cNvSpPr/>
          <p:nvPr/>
        </p:nvSpPr>
        <p:spPr>
          <a:xfrm>
            <a:off x="7542680" y="2948324"/>
            <a:ext cx="2523565" cy="428625"/>
          </a:xfrm>
          <a:custGeom>
            <a:avLst/>
            <a:gdLst/>
            <a:ahLst/>
            <a:cxnLst/>
            <a:rect l="l" t="t" r="r" b="b"/>
            <a:pathLst>
              <a:path w="2860040" h="485775">
                <a:moveTo>
                  <a:pt x="0" y="0"/>
                </a:moveTo>
                <a:lnTo>
                  <a:pt x="0" y="485393"/>
                </a:lnTo>
                <a:lnTo>
                  <a:pt x="2859786" y="485393"/>
                </a:lnTo>
                <a:lnTo>
                  <a:pt x="2859786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0" tIns="0" rIns="0" bIns="0" rtlCol="0" anchor="ctr"/>
          <a:lstStyle/>
          <a:p>
            <a:pPr marL="11206" algn="ctr"/>
            <a:r>
              <a:rPr lang="en-US" spc="-4" dirty="0">
                <a:latin typeface="Calibri" charset="0"/>
                <a:ea typeface="Calibri" charset="0"/>
                <a:cs typeface="Calibri" charset="0"/>
              </a:rPr>
              <a:t>sequential</a:t>
            </a:r>
            <a:endParaRPr lang="en-US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40" name="object 9"/>
          <p:cNvSpPr/>
          <p:nvPr/>
        </p:nvSpPr>
        <p:spPr>
          <a:xfrm>
            <a:off x="7542679" y="4773318"/>
            <a:ext cx="2523565" cy="428625"/>
          </a:xfrm>
          <a:custGeom>
            <a:avLst/>
            <a:gdLst/>
            <a:ahLst/>
            <a:cxnLst/>
            <a:rect l="l" t="t" r="r" b="b"/>
            <a:pathLst>
              <a:path w="2860040" h="485775">
                <a:moveTo>
                  <a:pt x="0" y="0"/>
                </a:moveTo>
                <a:lnTo>
                  <a:pt x="0" y="485393"/>
                </a:lnTo>
                <a:lnTo>
                  <a:pt x="2859786" y="485393"/>
                </a:lnTo>
                <a:lnTo>
                  <a:pt x="2859786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0" tIns="0" rIns="0" bIns="0" rtlCol="0" anchor="ctr"/>
          <a:lstStyle/>
          <a:p>
            <a:pPr marL="11206" algn="ctr"/>
            <a:r>
              <a:rPr lang="en-US" spc="-4" dirty="0">
                <a:latin typeface="Calibri" charset="0"/>
                <a:ea typeface="Calibri" charset="0"/>
                <a:cs typeface="Calibri" charset="0"/>
              </a:rPr>
              <a:t>sequential</a:t>
            </a:r>
            <a:endParaRPr lang="en-US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8" name="object 8"/>
          <p:cNvSpPr txBox="1"/>
          <p:nvPr/>
        </p:nvSpPr>
        <p:spPr>
          <a:xfrm>
            <a:off x="6484036" y="2223748"/>
            <a:ext cx="3745006" cy="29867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206"/>
            <a:r>
              <a:rPr sz="1941" spc="-4" dirty="0">
                <a:latin typeface="Calibri" charset="0"/>
                <a:ea typeface="Calibri" charset="0"/>
                <a:cs typeface="Calibri" charset="0"/>
              </a:rPr>
              <a:t>Use </a:t>
            </a:r>
            <a:r>
              <a:rPr lang="en-US" sz="1941" spc="-4" dirty="0">
                <a:latin typeface="Calibri" charset="0"/>
                <a:ea typeface="Calibri" charset="0"/>
                <a:cs typeface="Calibri" charset="0"/>
              </a:rPr>
              <a:t>4</a:t>
            </a:r>
            <a:r>
              <a:rPr sz="1941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sz="1941" spc="-4" dirty="0">
                <a:latin typeface="Calibri" charset="0"/>
                <a:ea typeface="Calibri" charset="0"/>
                <a:cs typeface="Calibri" charset="0"/>
              </a:rPr>
              <a:t>processors for parallel</a:t>
            </a:r>
            <a:r>
              <a:rPr sz="1941" spc="-49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sz="1941" spc="-4" dirty="0">
                <a:latin typeface="Calibri" charset="0"/>
                <a:ea typeface="Calibri" charset="0"/>
                <a:cs typeface="Calibri" charset="0"/>
              </a:rPr>
              <a:t>work</a:t>
            </a:r>
            <a:endParaRPr sz="1941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327D08C0-9E47-F44A-B249-DEAABEB9AC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77F11EF-6C43-D64C-85A3-AF82E6ECF0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72A7C-CD32-D543-9541-5D4E9CD9F01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0803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9" grpId="0" animBg="1"/>
      <p:bldP spid="12" grpId="0" animBg="1"/>
      <p:bldP spid="18" grpId="0"/>
      <p:bldP spid="19" grpId="0"/>
      <p:bldP spid="20" grpId="0"/>
      <p:bldP spid="21" grpId="0"/>
      <p:bldP spid="22" grpId="0"/>
      <p:bldP spid="23" grpId="0"/>
      <p:bldP spid="25" grpId="0" animBg="1"/>
      <p:bldP spid="27" grpId="0" animBg="1"/>
      <p:bldP spid="29" grpId="0" animBg="1"/>
      <p:bldP spid="33" grpId="0" animBg="1"/>
      <p:bldP spid="35" grpId="0"/>
      <p:bldP spid="36" grpId="0"/>
      <p:bldP spid="38" grpId="0" animBg="1"/>
      <p:bldP spid="39" grpId="0" animBg="1"/>
      <p:bldP spid="40" grpId="0" animBg="1"/>
      <p:bldP spid="2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461833" y="4904117"/>
            <a:ext cx="1112744" cy="0"/>
          </a:xfrm>
          <a:custGeom>
            <a:avLst/>
            <a:gdLst/>
            <a:ahLst/>
            <a:cxnLst/>
            <a:rect l="l" t="t" r="r" b="b"/>
            <a:pathLst>
              <a:path w="1261109">
                <a:moveTo>
                  <a:pt x="0" y="0"/>
                </a:moveTo>
                <a:lnTo>
                  <a:pt x="1261110" y="0"/>
                </a:lnTo>
              </a:path>
            </a:pathLst>
          </a:custGeom>
          <a:ln w="10477">
            <a:solidFill>
              <a:srgbClr val="010101"/>
            </a:solidFill>
          </a:ln>
        </p:spPr>
        <p:txBody>
          <a:bodyPr wrap="square" lIns="0" tIns="0" rIns="0" bIns="0" rtlCol="0"/>
          <a:lstStyle/>
          <a:p>
            <a:endParaRPr sz="2118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784498" y="4906582"/>
            <a:ext cx="1112184" cy="0"/>
          </a:xfrm>
          <a:custGeom>
            <a:avLst/>
            <a:gdLst/>
            <a:ahLst/>
            <a:cxnLst/>
            <a:rect l="l" t="t" r="r" b="b"/>
            <a:pathLst>
              <a:path w="1260475">
                <a:moveTo>
                  <a:pt x="0" y="0"/>
                </a:moveTo>
                <a:lnTo>
                  <a:pt x="1260348" y="0"/>
                </a:lnTo>
              </a:path>
            </a:pathLst>
          </a:custGeom>
          <a:ln w="10477">
            <a:solidFill>
              <a:srgbClr val="010101"/>
            </a:solidFill>
          </a:ln>
        </p:spPr>
        <p:txBody>
          <a:bodyPr wrap="square" lIns="0" tIns="0" rIns="0" bIns="0" rtlCol="0"/>
          <a:lstStyle/>
          <a:p>
            <a:endParaRPr sz="2118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Parallel Performance</a:t>
            </a:r>
            <a:endParaRPr lang="en-US" dirty="0"/>
          </a:p>
        </p:txBody>
      </p:sp>
      <p:sp>
        <p:nvSpPr>
          <p:cNvPr id="41" name="Content Placeholder 40"/>
          <p:cNvSpPr>
            <a:spLocks noGrp="1"/>
          </p:cNvSpPr>
          <p:nvPr>
            <p:ph idx="1"/>
          </p:nvPr>
        </p:nvSpPr>
        <p:spPr>
          <a:xfrm>
            <a:off x="1097279" y="1543050"/>
            <a:ext cx="10513474" cy="4326044"/>
          </a:xfrm>
        </p:spPr>
        <p:txBody>
          <a:bodyPr/>
          <a:lstStyle/>
          <a:p>
            <a:pPr marL="137160" indent="0">
              <a:buNone/>
            </a:pPr>
            <a:r>
              <a:rPr lang="en-US" dirty="0"/>
              <a:t>Potential program speedup is defined by the fraction  of code that can be parallelized</a:t>
            </a:r>
          </a:p>
          <a:p>
            <a:endParaRPr lang="en-US" dirty="0"/>
          </a:p>
        </p:txBody>
      </p:sp>
      <p:sp>
        <p:nvSpPr>
          <p:cNvPr id="9" name="object 9"/>
          <p:cNvSpPr/>
          <p:nvPr/>
        </p:nvSpPr>
        <p:spPr>
          <a:xfrm>
            <a:off x="3115047" y="2551281"/>
            <a:ext cx="2523565" cy="428625"/>
          </a:xfrm>
          <a:custGeom>
            <a:avLst/>
            <a:gdLst/>
            <a:ahLst/>
            <a:cxnLst/>
            <a:rect l="l" t="t" r="r" b="b"/>
            <a:pathLst>
              <a:path w="2860040" h="485775">
                <a:moveTo>
                  <a:pt x="0" y="0"/>
                </a:moveTo>
                <a:lnTo>
                  <a:pt x="0" y="485393"/>
                </a:lnTo>
                <a:lnTo>
                  <a:pt x="2859786" y="485393"/>
                </a:lnTo>
                <a:lnTo>
                  <a:pt x="2859786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0" tIns="0" rIns="0" bIns="0" rtlCol="0" anchor="ctr"/>
          <a:lstStyle/>
          <a:p>
            <a:pPr marL="11206" algn="ctr"/>
            <a:r>
              <a:rPr lang="en-US" spc="-4" dirty="0">
                <a:latin typeface="Calibri" charset="0"/>
                <a:ea typeface="Calibri" charset="0"/>
                <a:cs typeface="Calibri" charset="0"/>
              </a:rPr>
              <a:t>sequential</a:t>
            </a:r>
            <a:endParaRPr lang="en-US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107831" y="3303022"/>
            <a:ext cx="2523565" cy="823072"/>
          </a:xfrm>
          <a:custGeom>
            <a:avLst/>
            <a:gdLst/>
            <a:ahLst/>
            <a:cxnLst/>
            <a:rect l="l" t="t" r="r" b="b"/>
            <a:pathLst>
              <a:path w="2860040" h="932814">
                <a:moveTo>
                  <a:pt x="0" y="0"/>
                </a:moveTo>
                <a:lnTo>
                  <a:pt x="0" y="932688"/>
                </a:lnTo>
                <a:lnTo>
                  <a:pt x="2859786" y="932688"/>
                </a:lnTo>
                <a:lnTo>
                  <a:pt x="2859786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</p:spPr>
        <p:txBody>
          <a:bodyPr wrap="square" lIns="0" tIns="0" rIns="0" bIns="0" rtlCol="0" anchor="ctr"/>
          <a:lstStyle/>
          <a:p>
            <a:pPr marL="11206" algn="ctr"/>
            <a:r>
              <a:rPr lang="en-US" sz="2000" spc="-4" dirty="0">
                <a:latin typeface="Calibri" charset="0"/>
                <a:ea typeface="Calibri" charset="0"/>
                <a:cs typeface="Calibri" charset="0"/>
              </a:rPr>
              <a:t>parallel</a:t>
            </a:r>
            <a:endParaRPr lang="en-US" sz="20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997857" y="2619179"/>
            <a:ext cx="1030941" cy="47525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206"/>
            <a:r>
              <a:rPr sz="1544" dirty="0">
                <a:latin typeface="Calibri" charset="0"/>
                <a:ea typeface="Calibri" charset="0"/>
                <a:cs typeface="Calibri" charset="0"/>
              </a:rPr>
              <a:t>25</a:t>
            </a:r>
            <a:r>
              <a:rPr sz="1544" spc="-57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sz="1544" dirty="0">
                <a:latin typeface="Calibri" charset="0"/>
                <a:ea typeface="Calibri" charset="0"/>
                <a:cs typeface="Calibri" charset="0"/>
              </a:rPr>
              <a:t>seconds</a:t>
            </a:r>
          </a:p>
          <a:p>
            <a:pPr marL="11206">
              <a:spcBef>
                <a:spcPts val="13"/>
              </a:spcBef>
            </a:pPr>
            <a:r>
              <a:rPr sz="1544" dirty="0">
                <a:latin typeface="Calibri" charset="0"/>
                <a:ea typeface="Calibri" charset="0"/>
                <a:cs typeface="Calibri" charset="0"/>
              </a:rPr>
              <a:t>+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1997857" y="3440096"/>
            <a:ext cx="1030941" cy="47525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206"/>
            <a:r>
              <a:rPr lang="en-US" sz="1544" dirty="0">
                <a:latin typeface="Calibri" charset="0"/>
                <a:ea typeface="Calibri" charset="0"/>
                <a:cs typeface="Calibri" charset="0"/>
              </a:rPr>
              <a:t>4</a:t>
            </a:r>
            <a:r>
              <a:rPr sz="1544" dirty="0">
                <a:latin typeface="Calibri" charset="0"/>
                <a:ea typeface="Calibri" charset="0"/>
                <a:cs typeface="Calibri" charset="0"/>
              </a:rPr>
              <a:t>0</a:t>
            </a:r>
            <a:r>
              <a:rPr sz="1544" spc="-57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sz="1544" dirty="0">
                <a:latin typeface="Calibri" charset="0"/>
                <a:ea typeface="Calibri" charset="0"/>
                <a:cs typeface="Calibri" charset="0"/>
              </a:rPr>
              <a:t>seconds</a:t>
            </a:r>
          </a:p>
          <a:p>
            <a:pPr marL="11206">
              <a:spcBef>
                <a:spcPts val="13"/>
              </a:spcBef>
            </a:pPr>
            <a:r>
              <a:rPr sz="1544" dirty="0">
                <a:latin typeface="Calibri" charset="0"/>
                <a:ea typeface="Calibri" charset="0"/>
                <a:cs typeface="Calibri" charset="0"/>
              </a:rPr>
              <a:t>+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6543636" y="3441095"/>
            <a:ext cx="1030941" cy="47525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206"/>
            <a:r>
              <a:rPr sz="1544" dirty="0">
                <a:latin typeface="Calibri" charset="0"/>
                <a:ea typeface="Calibri" charset="0"/>
                <a:cs typeface="Calibri" charset="0"/>
              </a:rPr>
              <a:t>10</a:t>
            </a:r>
            <a:r>
              <a:rPr sz="1544" spc="-57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sz="1544" dirty="0">
                <a:latin typeface="Calibri" charset="0"/>
                <a:ea typeface="Calibri" charset="0"/>
                <a:cs typeface="Calibri" charset="0"/>
              </a:rPr>
              <a:t>seconds</a:t>
            </a:r>
            <a:endParaRPr sz="1544">
              <a:latin typeface="Calibri" charset="0"/>
              <a:ea typeface="Calibri" charset="0"/>
              <a:cs typeface="Calibri" charset="0"/>
            </a:endParaRPr>
          </a:p>
          <a:p>
            <a:pPr marL="11206">
              <a:spcBef>
                <a:spcPts val="9"/>
              </a:spcBef>
            </a:pPr>
            <a:r>
              <a:rPr sz="1544" dirty="0">
                <a:latin typeface="Calibri" charset="0"/>
                <a:ea typeface="Calibri" charset="0"/>
                <a:cs typeface="Calibri" charset="0"/>
              </a:rPr>
              <a:t>+</a:t>
            </a:r>
            <a:endParaRPr sz="1544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543636" y="4418435"/>
            <a:ext cx="1030941" cy="2376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206"/>
            <a:r>
              <a:rPr sz="1544" dirty="0">
                <a:latin typeface="Calibri" charset="0"/>
                <a:ea typeface="Calibri" charset="0"/>
                <a:cs typeface="Calibri" charset="0"/>
              </a:rPr>
              <a:t>25</a:t>
            </a:r>
            <a:r>
              <a:rPr sz="1544" spc="-57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sz="1544" dirty="0">
                <a:latin typeface="Calibri" charset="0"/>
                <a:ea typeface="Calibri" charset="0"/>
                <a:cs typeface="Calibri" charset="0"/>
              </a:rPr>
              <a:t>seconds</a:t>
            </a:r>
            <a:endParaRPr sz="1544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997858" y="4402554"/>
            <a:ext cx="1030941" cy="2376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206"/>
            <a:r>
              <a:rPr sz="1544" dirty="0">
                <a:latin typeface="Calibri" charset="0"/>
                <a:ea typeface="Calibri" charset="0"/>
                <a:cs typeface="Calibri" charset="0"/>
              </a:rPr>
              <a:t>25</a:t>
            </a:r>
            <a:r>
              <a:rPr sz="1544" spc="-57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sz="1544" dirty="0">
                <a:latin typeface="Calibri" charset="0"/>
                <a:ea typeface="Calibri" charset="0"/>
                <a:cs typeface="Calibri" charset="0"/>
              </a:rPr>
              <a:t>seconds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6546325" y="2600035"/>
            <a:ext cx="1028252" cy="47525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206">
              <a:tabLst>
                <a:tab pos="1918549" algn="l"/>
              </a:tabLst>
            </a:pPr>
            <a:r>
              <a:rPr sz="1544" dirty="0">
                <a:latin typeface="Calibri" charset="0"/>
                <a:ea typeface="Calibri" charset="0"/>
                <a:cs typeface="Calibri" charset="0"/>
              </a:rPr>
              <a:t>25</a:t>
            </a:r>
            <a:r>
              <a:rPr sz="1544" spc="9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sz="1544" dirty="0">
                <a:latin typeface="Calibri" charset="0"/>
                <a:ea typeface="Calibri" charset="0"/>
                <a:cs typeface="Calibri" charset="0"/>
              </a:rPr>
              <a:t>seconds</a:t>
            </a:r>
            <a:endParaRPr lang="en-US" sz="1544" dirty="0">
              <a:latin typeface="Calibri" charset="0"/>
              <a:ea typeface="Calibri" charset="0"/>
              <a:cs typeface="Calibri" charset="0"/>
            </a:endParaRPr>
          </a:p>
          <a:p>
            <a:pPr marL="11206">
              <a:tabLst>
                <a:tab pos="1918549" algn="l"/>
              </a:tabLst>
            </a:pPr>
            <a:r>
              <a:rPr sz="1544" dirty="0">
                <a:latin typeface="Calibri" charset="0"/>
                <a:ea typeface="Calibri" charset="0"/>
                <a:cs typeface="Calibri" charset="0"/>
              </a:rPr>
              <a:t>+</a:t>
            </a:r>
          </a:p>
        </p:txBody>
      </p:sp>
      <p:sp>
        <p:nvSpPr>
          <p:cNvPr id="35" name="object 35"/>
          <p:cNvSpPr txBox="1"/>
          <p:nvPr/>
        </p:nvSpPr>
        <p:spPr>
          <a:xfrm>
            <a:off x="1890282" y="4959131"/>
            <a:ext cx="1139638" cy="2376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206"/>
            <a:r>
              <a:rPr lang="en-US" sz="1544" dirty="0">
                <a:latin typeface="Calibri" charset="0"/>
                <a:ea typeface="Calibri" charset="0"/>
                <a:cs typeface="Calibri" charset="0"/>
              </a:rPr>
              <a:t>9</a:t>
            </a:r>
            <a:r>
              <a:rPr sz="1544" dirty="0">
                <a:latin typeface="Calibri" charset="0"/>
                <a:ea typeface="Calibri" charset="0"/>
                <a:cs typeface="Calibri" charset="0"/>
              </a:rPr>
              <a:t>0</a:t>
            </a:r>
            <a:r>
              <a:rPr sz="1544" spc="-62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sz="1544" dirty="0">
                <a:latin typeface="Calibri" charset="0"/>
                <a:ea typeface="Calibri" charset="0"/>
                <a:cs typeface="Calibri" charset="0"/>
              </a:rPr>
              <a:t>seconds</a:t>
            </a:r>
          </a:p>
        </p:txBody>
      </p:sp>
      <p:sp>
        <p:nvSpPr>
          <p:cNvPr id="36" name="object 36"/>
          <p:cNvSpPr txBox="1"/>
          <p:nvPr/>
        </p:nvSpPr>
        <p:spPr>
          <a:xfrm>
            <a:off x="6543637" y="4980646"/>
            <a:ext cx="1030941" cy="2376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206"/>
            <a:r>
              <a:rPr sz="1544" dirty="0">
                <a:latin typeface="Calibri" charset="0"/>
                <a:ea typeface="Calibri" charset="0"/>
                <a:cs typeface="Calibri" charset="0"/>
              </a:rPr>
              <a:t>60</a:t>
            </a:r>
            <a:r>
              <a:rPr sz="1544" spc="-57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sz="1544" dirty="0">
                <a:latin typeface="Calibri" charset="0"/>
                <a:ea typeface="Calibri" charset="0"/>
                <a:cs typeface="Calibri" charset="0"/>
              </a:rPr>
              <a:t>seconds</a:t>
            </a:r>
            <a:endParaRPr sz="1544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8" name="object 9"/>
          <p:cNvSpPr/>
          <p:nvPr/>
        </p:nvSpPr>
        <p:spPr>
          <a:xfrm>
            <a:off x="3075789" y="4402554"/>
            <a:ext cx="2523565" cy="428625"/>
          </a:xfrm>
          <a:custGeom>
            <a:avLst/>
            <a:gdLst/>
            <a:ahLst/>
            <a:cxnLst/>
            <a:rect l="l" t="t" r="r" b="b"/>
            <a:pathLst>
              <a:path w="2860040" h="485775">
                <a:moveTo>
                  <a:pt x="0" y="0"/>
                </a:moveTo>
                <a:lnTo>
                  <a:pt x="0" y="485393"/>
                </a:lnTo>
                <a:lnTo>
                  <a:pt x="2859786" y="485393"/>
                </a:lnTo>
                <a:lnTo>
                  <a:pt x="2859786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0" tIns="0" rIns="0" bIns="0" rtlCol="0" anchor="ctr"/>
          <a:lstStyle/>
          <a:p>
            <a:pPr marL="11206" algn="ctr"/>
            <a:r>
              <a:rPr lang="en-US" spc="-4" dirty="0">
                <a:latin typeface="Calibri" charset="0"/>
                <a:ea typeface="Calibri" charset="0"/>
                <a:cs typeface="Calibri" charset="0"/>
              </a:rPr>
              <a:t>sequential</a:t>
            </a:r>
            <a:endParaRPr lang="en-US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9" name="object 9"/>
          <p:cNvSpPr/>
          <p:nvPr/>
        </p:nvSpPr>
        <p:spPr>
          <a:xfrm>
            <a:off x="7574578" y="2593441"/>
            <a:ext cx="2523565" cy="428625"/>
          </a:xfrm>
          <a:custGeom>
            <a:avLst/>
            <a:gdLst/>
            <a:ahLst/>
            <a:cxnLst/>
            <a:rect l="l" t="t" r="r" b="b"/>
            <a:pathLst>
              <a:path w="2860040" h="485775">
                <a:moveTo>
                  <a:pt x="0" y="0"/>
                </a:moveTo>
                <a:lnTo>
                  <a:pt x="0" y="485393"/>
                </a:lnTo>
                <a:lnTo>
                  <a:pt x="2859786" y="485393"/>
                </a:lnTo>
                <a:lnTo>
                  <a:pt x="2859786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0" tIns="0" rIns="0" bIns="0" rtlCol="0" anchor="ctr"/>
          <a:lstStyle/>
          <a:p>
            <a:pPr marL="11206" algn="ctr"/>
            <a:r>
              <a:rPr lang="en-US" spc="-4" dirty="0">
                <a:latin typeface="Calibri" charset="0"/>
                <a:ea typeface="Calibri" charset="0"/>
                <a:cs typeface="Calibri" charset="0"/>
              </a:rPr>
              <a:t>sequential</a:t>
            </a:r>
            <a:endParaRPr lang="en-US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40" name="object 9"/>
          <p:cNvSpPr/>
          <p:nvPr/>
        </p:nvSpPr>
        <p:spPr>
          <a:xfrm>
            <a:off x="7585836" y="4412625"/>
            <a:ext cx="2523565" cy="428625"/>
          </a:xfrm>
          <a:custGeom>
            <a:avLst/>
            <a:gdLst/>
            <a:ahLst/>
            <a:cxnLst/>
            <a:rect l="l" t="t" r="r" b="b"/>
            <a:pathLst>
              <a:path w="2860040" h="485775">
                <a:moveTo>
                  <a:pt x="0" y="0"/>
                </a:moveTo>
                <a:lnTo>
                  <a:pt x="0" y="485393"/>
                </a:lnTo>
                <a:lnTo>
                  <a:pt x="2859786" y="485393"/>
                </a:lnTo>
                <a:lnTo>
                  <a:pt x="2859786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0" tIns="0" rIns="0" bIns="0" rtlCol="0" anchor="ctr"/>
          <a:lstStyle/>
          <a:p>
            <a:pPr marL="11206" algn="ctr"/>
            <a:r>
              <a:rPr lang="en-US" spc="-4" dirty="0">
                <a:latin typeface="Calibri" charset="0"/>
                <a:ea typeface="Calibri" charset="0"/>
                <a:cs typeface="Calibri" charset="0"/>
              </a:rPr>
              <a:t>sequential</a:t>
            </a:r>
            <a:endParaRPr lang="en-US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616140" y="5398303"/>
            <a:ext cx="4816660" cy="92333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marL="11207">
              <a:buClr>
                <a:srgbClr val="CA480E"/>
              </a:buClr>
              <a:buSzPct val="103508"/>
              <a:tabLst>
                <a:tab pos="344039" algn="l"/>
              </a:tabLst>
            </a:pPr>
            <a:r>
              <a:rPr lang="en-US" spc="4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Speedup  = </a:t>
            </a:r>
            <a:r>
              <a:rPr lang="en-US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old running </a:t>
            </a:r>
            <a:r>
              <a:rPr lang="en-US" spc="4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time </a:t>
            </a:r>
            <a:r>
              <a:rPr lang="en-US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/ new </a:t>
            </a:r>
            <a:r>
              <a:rPr lang="en-US" spc="4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running time</a:t>
            </a:r>
            <a:endParaRPr lang="en-US" dirty="0">
              <a:solidFill>
                <a:srgbClr val="C00000"/>
              </a:solidFill>
              <a:latin typeface="Calibri" charset="0"/>
              <a:ea typeface="Calibri" charset="0"/>
              <a:cs typeface="Calibri" charset="0"/>
            </a:endParaRPr>
          </a:p>
          <a:p>
            <a:pPr marL="11207">
              <a:buClr>
                <a:srgbClr val="CA480E"/>
              </a:buClr>
              <a:buSzPct val="103508"/>
              <a:tabLst>
                <a:tab pos="344039" algn="l"/>
              </a:tabLst>
            </a:pPr>
            <a:r>
              <a:rPr lang="en-US" spc="4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                 = 90 seconds </a:t>
            </a:r>
            <a:r>
              <a:rPr lang="en-US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/ </a:t>
            </a:r>
            <a:r>
              <a:rPr lang="en-US" spc="4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60</a:t>
            </a:r>
            <a:r>
              <a:rPr lang="en-US" spc="-57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pc="4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seconds</a:t>
            </a:r>
            <a:endParaRPr lang="en-US" dirty="0">
              <a:solidFill>
                <a:srgbClr val="C00000"/>
              </a:solidFill>
              <a:latin typeface="Calibri" charset="0"/>
              <a:ea typeface="Calibri" charset="0"/>
              <a:cs typeface="Calibri" charset="0"/>
            </a:endParaRPr>
          </a:p>
          <a:p>
            <a:pPr marL="11207">
              <a:buClr>
                <a:srgbClr val="CA480E"/>
              </a:buClr>
              <a:buSzPct val="103508"/>
              <a:tabLst>
                <a:tab pos="344039" algn="l"/>
              </a:tabLst>
            </a:pPr>
            <a:r>
              <a:rPr lang="en-US" spc="4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                 =</a:t>
            </a:r>
            <a:r>
              <a:rPr lang="en-US" spc="-79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1.5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551036" y="1888650"/>
            <a:ext cx="3501305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What if we had 10 processors?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7E1308E-153B-D940-8054-B9907F501119}"/>
              </a:ext>
            </a:extLst>
          </p:cNvPr>
          <p:cNvGrpSpPr/>
          <p:nvPr/>
        </p:nvGrpSpPr>
        <p:grpSpPr>
          <a:xfrm>
            <a:off x="5894685" y="2551281"/>
            <a:ext cx="395567" cy="2344940"/>
            <a:chOff x="5850143" y="3073734"/>
            <a:chExt cx="395567" cy="2344940"/>
          </a:xfrm>
        </p:grpSpPr>
        <p:sp>
          <p:nvSpPr>
            <p:cNvPr id="30" name="object 6">
              <a:extLst>
                <a:ext uri="{FF2B5EF4-FFF2-40B4-BE49-F238E27FC236}">
                  <a16:creationId xmlns:a16="http://schemas.microsoft.com/office/drawing/2014/main" id="{CF0AD39E-171C-3E47-AB90-2C03C50488B7}"/>
                </a:ext>
              </a:extLst>
            </p:cNvPr>
            <p:cNvSpPr txBox="1"/>
            <p:nvPr/>
          </p:nvSpPr>
          <p:spPr>
            <a:xfrm>
              <a:off x="5850143" y="3073734"/>
              <a:ext cx="395567" cy="23762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1206"/>
              <a:r>
                <a:rPr sz="1544" dirty="0">
                  <a:latin typeface="Calibri" charset="0"/>
                  <a:ea typeface="Calibri" charset="0"/>
                  <a:cs typeface="Calibri" charset="0"/>
                </a:rPr>
                <a:t>time</a:t>
              </a:r>
            </a:p>
          </p:txBody>
        </p:sp>
        <p:sp>
          <p:nvSpPr>
            <p:cNvPr id="32" name="object 7">
              <a:extLst>
                <a:ext uri="{FF2B5EF4-FFF2-40B4-BE49-F238E27FC236}">
                  <a16:creationId xmlns:a16="http://schemas.microsoft.com/office/drawing/2014/main" id="{030EEC37-20AD-3540-A985-E2D047E7BD86}"/>
                </a:ext>
              </a:extLst>
            </p:cNvPr>
            <p:cNvSpPr/>
            <p:nvPr/>
          </p:nvSpPr>
          <p:spPr>
            <a:xfrm>
              <a:off x="5978628" y="3305805"/>
              <a:ext cx="73959" cy="2112869"/>
            </a:xfrm>
            <a:custGeom>
              <a:avLst/>
              <a:gdLst/>
              <a:ahLst/>
              <a:cxnLst/>
              <a:rect l="l" t="t" r="r" b="b"/>
              <a:pathLst>
                <a:path w="83820" h="2394585">
                  <a:moveTo>
                    <a:pt x="83820" y="2310384"/>
                  </a:moveTo>
                  <a:lnTo>
                    <a:pt x="0" y="2310384"/>
                  </a:lnTo>
                  <a:lnTo>
                    <a:pt x="36576" y="2383536"/>
                  </a:lnTo>
                  <a:lnTo>
                    <a:pt x="36576" y="2327148"/>
                  </a:lnTo>
                  <a:lnTo>
                    <a:pt x="38862" y="2329434"/>
                  </a:lnTo>
                  <a:lnTo>
                    <a:pt x="44958" y="2329434"/>
                  </a:lnTo>
                  <a:lnTo>
                    <a:pt x="47244" y="2327148"/>
                  </a:lnTo>
                  <a:lnTo>
                    <a:pt x="47244" y="2383536"/>
                  </a:lnTo>
                  <a:lnTo>
                    <a:pt x="83820" y="2310384"/>
                  </a:lnTo>
                  <a:close/>
                </a:path>
                <a:path w="83820" h="2394585">
                  <a:moveTo>
                    <a:pt x="47244" y="2310384"/>
                  </a:moveTo>
                  <a:lnTo>
                    <a:pt x="47244" y="2286"/>
                  </a:lnTo>
                  <a:lnTo>
                    <a:pt x="44958" y="0"/>
                  </a:lnTo>
                  <a:lnTo>
                    <a:pt x="38862" y="0"/>
                  </a:lnTo>
                  <a:lnTo>
                    <a:pt x="36576" y="2286"/>
                  </a:lnTo>
                  <a:lnTo>
                    <a:pt x="36576" y="2310384"/>
                  </a:lnTo>
                  <a:lnTo>
                    <a:pt x="47244" y="2310384"/>
                  </a:lnTo>
                  <a:close/>
                </a:path>
                <a:path w="83820" h="2394585">
                  <a:moveTo>
                    <a:pt x="47244" y="2383536"/>
                  </a:moveTo>
                  <a:lnTo>
                    <a:pt x="47244" y="2327148"/>
                  </a:lnTo>
                  <a:lnTo>
                    <a:pt x="44958" y="2329434"/>
                  </a:lnTo>
                  <a:lnTo>
                    <a:pt x="38862" y="2329434"/>
                  </a:lnTo>
                  <a:lnTo>
                    <a:pt x="36576" y="2327148"/>
                  </a:lnTo>
                  <a:lnTo>
                    <a:pt x="36576" y="2383536"/>
                  </a:lnTo>
                  <a:lnTo>
                    <a:pt x="41910" y="2394204"/>
                  </a:lnTo>
                  <a:lnTo>
                    <a:pt x="47244" y="2383536"/>
                  </a:lnTo>
                  <a:close/>
                </a:path>
              </a:pathLst>
            </a:custGeom>
            <a:solidFill>
              <a:srgbClr val="010101"/>
            </a:solidFill>
            <a:ln w="1905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118">
                <a:latin typeface="Calibri" charset="0"/>
                <a:ea typeface="Calibri" charset="0"/>
                <a:cs typeface="Calibri" charset="0"/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66E896FC-0E7E-D24E-B978-21C015ADDC4E}"/>
              </a:ext>
            </a:extLst>
          </p:cNvPr>
          <p:cNvSpPr txBox="1"/>
          <p:nvPr/>
        </p:nvSpPr>
        <p:spPr>
          <a:xfrm>
            <a:off x="8551035" y="2200417"/>
            <a:ext cx="3501305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What if 100, 1000?</a:t>
            </a:r>
          </a:p>
        </p:txBody>
      </p:sp>
      <p:sp>
        <p:nvSpPr>
          <p:cNvPr id="37" name="object 25">
            <a:extLst>
              <a:ext uri="{FF2B5EF4-FFF2-40B4-BE49-F238E27FC236}">
                <a16:creationId xmlns:a16="http://schemas.microsoft.com/office/drawing/2014/main" id="{656D6366-3E75-1C40-85F0-4E23AB19AAEE}"/>
              </a:ext>
            </a:extLst>
          </p:cNvPr>
          <p:cNvSpPr/>
          <p:nvPr/>
        </p:nvSpPr>
        <p:spPr>
          <a:xfrm>
            <a:off x="8232883" y="3505510"/>
            <a:ext cx="457200" cy="365760"/>
          </a:xfrm>
          <a:custGeom>
            <a:avLst/>
            <a:gdLst/>
            <a:ahLst/>
            <a:cxnLst/>
            <a:rect l="l" t="t" r="r" b="b"/>
            <a:pathLst>
              <a:path w="519429" h="216535">
                <a:moveTo>
                  <a:pt x="0" y="0"/>
                </a:moveTo>
                <a:lnTo>
                  <a:pt x="0" y="216408"/>
                </a:lnTo>
                <a:lnTo>
                  <a:pt x="518922" y="216408"/>
                </a:lnTo>
                <a:lnTo>
                  <a:pt x="518922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</p:spPr>
        <p:txBody>
          <a:bodyPr wrap="square" lIns="0" tIns="0" rIns="0" bIns="0" rtlCol="0"/>
          <a:lstStyle/>
          <a:p>
            <a:endParaRPr sz="2118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42" name="object 27">
            <a:extLst>
              <a:ext uri="{FF2B5EF4-FFF2-40B4-BE49-F238E27FC236}">
                <a16:creationId xmlns:a16="http://schemas.microsoft.com/office/drawing/2014/main" id="{49802B1C-69DE-E245-84CC-85F3C1AA0AB1}"/>
              </a:ext>
            </a:extLst>
          </p:cNvPr>
          <p:cNvSpPr/>
          <p:nvPr/>
        </p:nvSpPr>
        <p:spPr>
          <a:xfrm>
            <a:off x="8916212" y="3505510"/>
            <a:ext cx="457200" cy="365760"/>
          </a:xfrm>
          <a:custGeom>
            <a:avLst/>
            <a:gdLst/>
            <a:ahLst/>
            <a:cxnLst/>
            <a:rect l="l" t="t" r="r" b="b"/>
            <a:pathLst>
              <a:path w="519429" h="216535">
                <a:moveTo>
                  <a:pt x="0" y="0"/>
                </a:moveTo>
                <a:lnTo>
                  <a:pt x="0" y="216408"/>
                </a:lnTo>
                <a:lnTo>
                  <a:pt x="518922" y="216408"/>
                </a:lnTo>
                <a:lnTo>
                  <a:pt x="518922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</p:spPr>
        <p:txBody>
          <a:bodyPr wrap="square" lIns="0" tIns="0" rIns="0" bIns="0" rtlCol="0"/>
          <a:lstStyle/>
          <a:p>
            <a:endParaRPr sz="2118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43" name="object 29">
            <a:extLst>
              <a:ext uri="{FF2B5EF4-FFF2-40B4-BE49-F238E27FC236}">
                <a16:creationId xmlns:a16="http://schemas.microsoft.com/office/drawing/2014/main" id="{108131EE-BA4D-2C4B-B141-2A35067DA9CF}"/>
              </a:ext>
            </a:extLst>
          </p:cNvPr>
          <p:cNvSpPr/>
          <p:nvPr/>
        </p:nvSpPr>
        <p:spPr>
          <a:xfrm>
            <a:off x="9599540" y="3495209"/>
            <a:ext cx="457200" cy="365760"/>
          </a:xfrm>
          <a:custGeom>
            <a:avLst/>
            <a:gdLst/>
            <a:ahLst/>
            <a:cxnLst/>
            <a:rect l="l" t="t" r="r" b="b"/>
            <a:pathLst>
              <a:path w="520700" h="216535">
                <a:moveTo>
                  <a:pt x="0" y="0"/>
                </a:moveTo>
                <a:lnTo>
                  <a:pt x="0" y="216408"/>
                </a:lnTo>
                <a:lnTo>
                  <a:pt x="520446" y="216408"/>
                </a:lnTo>
                <a:lnTo>
                  <a:pt x="520446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</p:spPr>
        <p:txBody>
          <a:bodyPr wrap="square" lIns="0" tIns="0" rIns="0" bIns="0" rtlCol="0"/>
          <a:lstStyle/>
          <a:p>
            <a:endParaRPr sz="2118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44" name="object 33">
            <a:extLst>
              <a:ext uri="{FF2B5EF4-FFF2-40B4-BE49-F238E27FC236}">
                <a16:creationId xmlns:a16="http://schemas.microsoft.com/office/drawing/2014/main" id="{001EE086-B2F5-B04A-A973-9ED3D87E9EE2}"/>
              </a:ext>
            </a:extLst>
          </p:cNvPr>
          <p:cNvSpPr/>
          <p:nvPr/>
        </p:nvSpPr>
        <p:spPr>
          <a:xfrm>
            <a:off x="7549554" y="3505510"/>
            <a:ext cx="457200" cy="365760"/>
          </a:xfrm>
          <a:custGeom>
            <a:avLst/>
            <a:gdLst/>
            <a:ahLst/>
            <a:cxnLst/>
            <a:rect l="l" t="t" r="r" b="b"/>
            <a:pathLst>
              <a:path w="517525" h="216535">
                <a:moveTo>
                  <a:pt x="0" y="0"/>
                </a:moveTo>
                <a:lnTo>
                  <a:pt x="0" y="216408"/>
                </a:lnTo>
                <a:lnTo>
                  <a:pt x="517398" y="216408"/>
                </a:lnTo>
                <a:lnTo>
                  <a:pt x="517398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</p:spPr>
        <p:txBody>
          <a:bodyPr wrap="square" lIns="0" tIns="0" rIns="0" bIns="0" rtlCol="0"/>
          <a:lstStyle/>
          <a:p>
            <a:endParaRPr sz="2118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73C712F-995F-2146-BFB5-65CE984809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2AAB261-BA5B-3B4F-86F3-E0FD673F21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72A7C-CD32-D543-9541-5D4E9CD9F01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593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3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Title 1">
            <a:extLst>
              <a:ext uri="{FF2B5EF4-FFF2-40B4-BE49-F238E27FC236}">
                <a16:creationId xmlns:a16="http://schemas.microsoft.com/office/drawing/2014/main" id="{74360F91-D494-BB40-ACB6-69C22ACBB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Parallel Performance</a:t>
            </a:r>
          </a:p>
        </p:txBody>
      </p:sp>
      <p:sp>
        <p:nvSpPr>
          <p:cNvPr id="33794" name="Content Placeholder 2">
            <a:extLst>
              <a:ext uri="{FF2B5EF4-FFF2-40B4-BE49-F238E27FC236}">
                <a16:creationId xmlns:a16="http://schemas.microsoft.com/office/drawing/2014/main" id="{7D642DD2-A0C5-D640-A441-7AC58736B4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en-US" dirty="0"/>
              <a:t>In the ideal case, the more processors we add to the system the higher the performance speedup</a:t>
            </a:r>
          </a:p>
          <a:p>
            <a:endParaRPr lang="en-US" altLang="en-US" dirty="0"/>
          </a:p>
          <a:p>
            <a:r>
              <a:rPr lang="en-US" altLang="en-US" dirty="0"/>
              <a:t>If a sequential program runs in T seconds on one processor then the parallel program should run in T/N seconds on N processors</a:t>
            </a:r>
          </a:p>
          <a:p>
            <a:endParaRPr lang="en-US" altLang="en-US" dirty="0"/>
          </a:p>
          <a:p>
            <a:r>
              <a:rPr lang="en-US" altLang="en-US" dirty="0"/>
              <a:t>In reality this almost never happens. Almost all parallel programs will have some parts that must run sequentially </a:t>
            </a:r>
          </a:p>
          <a:p>
            <a:pPr marL="137160" indent="0">
              <a:buNone/>
            </a:pPr>
            <a:endParaRPr lang="en-US" altLang="en-US" dirty="0"/>
          </a:p>
          <a:p>
            <a:endParaRPr lang="en-US" altLang="en-US" dirty="0"/>
          </a:p>
          <a:p>
            <a:pPr marL="137160" indent="0">
              <a:buNone/>
            </a:pPr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56E0BBC-6C9E-2D40-B8C4-F69C648D8D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B42B3A-8860-1542-A0C5-27407ACE0A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72A7C-CD32-D543-9541-5D4E9CD9F01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75963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Title 1">
            <a:extLst>
              <a:ext uri="{FF2B5EF4-FFF2-40B4-BE49-F238E27FC236}">
                <a16:creationId xmlns:a16="http://schemas.microsoft.com/office/drawing/2014/main" id="{74360F91-D494-BB40-ACB6-69C22ACBB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Amdahl’s Law      </a:t>
            </a:r>
          </a:p>
        </p:txBody>
      </p:sp>
      <p:sp>
        <p:nvSpPr>
          <p:cNvPr id="33794" name="Content Placeholder 2">
            <a:extLst>
              <a:ext uri="{FF2B5EF4-FFF2-40B4-BE49-F238E27FC236}">
                <a16:creationId xmlns:a16="http://schemas.microsoft.com/office/drawing/2014/main" id="{7D642DD2-A0C5-D640-A441-7AC58736B4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</p:txBody>
      </p:sp>
      <p:pic>
        <p:nvPicPr>
          <p:cNvPr id="33795" name="Picture 1" descr="1998_gene_amdahl.jpg">
            <a:extLst>
              <a:ext uri="{FF2B5EF4-FFF2-40B4-BE49-F238E27FC236}">
                <a16:creationId xmlns:a16="http://schemas.microsoft.com/office/drawing/2014/main" id="{29EF2686-9E36-6E4E-AB51-2563C0DFCB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0234" y="517402"/>
            <a:ext cx="1758619" cy="22000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6" name="Rectangle 4">
            <a:extLst>
              <a:ext uri="{FF2B5EF4-FFF2-40B4-BE49-F238E27FC236}">
                <a16:creationId xmlns:a16="http://schemas.microsoft.com/office/drawing/2014/main" id="{56AB3FE8-FD02-3943-892D-F1CE1B99D0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37143" y="3148289"/>
            <a:ext cx="7673236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2800" i="1" dirty="0">
                <a:solidFill>
                  <a:srgbClr val="1822CD"/>
                </a:solidFill>
                <a:latin typeface="Calibri" panose="020F0502020204030204" pitchFamily="34" charset="0"/>
              </a:rPr>
              <a:t>Amount of speedup obtained is limited by the amount of parallelism available in the program </a:t>
            </a:r>
          </a:p>
        </p:txBody>
      </p:sp>
      <p:sp>
        <p:nvSpPr>
          <p:cNvPr id="33797" name="TextBox 1">
            <a:extLst>
              <a:ext uri="{FF2B5EF4-FFF2-40B4-BE49-F238E27FC236}">
                <a16:creationId xmlns:a16="http://schemas.microsoft.com/office/drawing/2014/main" id="{5E981E4C-96E7-2D4B-8760-929BB50760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61524" y="2668104"/>
            <a:ext cx="131478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1600" dirty="0">
                <a:latin typeface="Calibri" panose="020F0502020204030204" pitchFamily="34" charset="0"/>
              </a:rPr>
              <a:t>Gene Amdahl</a:t>
            </a:r>
          </a:p>
          <a:p>
            <a:pPr algn="ctr" eaLnBrk="1" hangingPunct="1"/>
            <a:r>
              <a:rPr lang="en-US" altLang="en-US" sz="1600" dirty="0">
                <a:latin typeface="Calibri" panose="020F0502020204030204" pitchFamily="34" charset="0"/>
              </a:rPr>
              <a:t>IBM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78EEEE0-80D9-FF48-950F-2FE4DD6436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2DEE31-9E2E-8742-8B6C-EAC78BD73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72A7C-CD32-D543-9541-5D4E9CD9F01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9018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Amdahl’s Law and Scalability</a:t>
            </a:r>
          </a:p>
        </p:txBody>
      </p:sp>
      <p:pic>
        <p:nvPicPr>
          <p:cNvPr id="10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4436" y="1654313"/>
            <a:ext cx="5717363" cy="446669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A2788B4-49F4-A24D-A761-050E44804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A81E0B-9D77-A94D-A7DF-A57DC5C9B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72A7C-CD32-D543-9541-5D4E9CD9F01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636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von Neumann Architecture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80379">
            <a:off x="5166770" y="1951200"/>
            <a:ext cx="1574129" cy="157412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9676" y="4155003"/>
            <a:ext cx="2871702" cy="205805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0639" y="2847563"/>
            <a:ext cx="1534887" cy="153488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59123" y="2548207"/>
            <a:ext cx="2519380" cy="2133600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>
            <a:off x="5508171" y="3646385"/>
            <a:ext cx="0" cy="82296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 flipV="1">
            <a:off x="6347434" y="3646385"/>
            <a:ext cx="0" cy="82296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7944854" y="3615007"/>
            <a:ext cx="1235944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2807319" y="3615007"/>
            <a:ext cx="1235944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8C3ED26F-3FFC-3E45-916E-72BB303D187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9941" y="286606"/>
            <a:ext cx="1556640" cy="202998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8AA5F3D-DB5F-9144-B6EF-22ADBC1E9C6A}"/>
              </a:ext>
            </a:extLst>
          </p:cNvPr>
          <p:cNvSpPr/>
          <p:nvPr/>
        </p:nvSpPr>
        <p:spPr>
          <a:xfrm>
            <a:off x="4371292" y="1586753"/>
            <a:ext cx="3330198" cy="4626304"/>
          </a:xfrm>
          <a:prstGeom prst="rect">
            <a:avLst/>
          </a:prstGeom>
          <a:solidFill>
            <a:schemeClr val="bg2">
              <a:alpha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Computer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678F0BC-C0DD-AA4B-B32D-C1F6D9D08C5B}"/>
              </a:ext>
            </a:extLst>
          </p:cNvPr>
          <p:cNvSpPr txBox="1">
            <a:spLocks/>
          </p:cNvSpPr>
          <p:nvPr/>
        </p:nvSpPr>
        <p:spPr>
          <a:xfrm>
            <a:off x="1090639" y="286605"/>
            <a:ext cx="10058400" cy="103492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What’s a Computer?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716421-8649-8849-A8A8-79D52C9DB7BC}"/>
              </a:ext>
            </a:extLst>
          </p:cNvPr>
          <p:cNvSpPr txBox="1"/>
          <p:nvPr/>
        </p:nvSpPr>
        <p:spPr>
          <a:xfrm>
            <a:off x="8657303" y="269895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17A81D1-6277-624A-B2AE-0DBC10EA64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861C082C-A447-0041-A023-8DD4F186E9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72A7C-CD32-D543-9541-5D4E9CD9F01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486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0"/>
                            </p:stCondLst>
                            <p:childTnLst>
                              <p:par>
                                <p:cTn id="5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5" grpId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B84C658-B817-EB45-961C-8F93C7B2A4D7}"/>
              </a:ext>
            </a:extLst>
          </p:cNvPr>
          <p:cNvSpPr txBox="1"/>
          <p:nvPr/>
        </p:nvSpPr>
        <p:spPr>
          <a:xfrm>
            <a:off x="4003311" y="2967335"/>
            <a:ext cx="418537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Back-up Slides</a:t>
            </a:r>
          </a:p>
        </p:txBody>
      </p:sp>
    </p:spTree>
    <p:extLst>
      <p:ext uri="{BB962C8B-B14F-4D97-AF65-F5344CB8AC3E}">
        <p14:creationId xmlns:p14="http://schemas.microsoft.com/office/powerpoint/2010/main" val="33245052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1" name="Picture 1" descr="imgres.jpg">
            <a:extLst>
              <a:ext uri="{FF2B5EF4-FFF2-40B4-BE49-F238E27FC236}">
                <a16:creationId xmlns:a16="http://schemas.microsoft.com/office/drawing/2014/main" id="{BB663065-D4F9-8A4D-9961-DC8EB514F2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98203">
            <a:off x="6134623" y="4627048"/>
            <a:ext cx="1534115" cy="15341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2" name="Picture 23" descr="imgres.jpg">
            <a:extLst>
              <a:ext uri="{FF2B5EF4-FFF2-40B4-BE49-F238E27FC236}">
                <a16:creationId xmlns:a16="http://schemas.microsoft.com/office/drawing/2014/main" id="{AF059CB9-7D18-8C41-BF75-712FC64A07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13538">
            <a:off x="4356528" y="4601059"/>
            <a:ext cx="1581150" cy="158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23" name="Rounded Rectangle 12">
            <a:extLst>
              <a:ext uri="{FF2B5EF4-FFF2-40B4-BE49-F238E27FC236}">
                <a16:creationId xmlns:a16="http://schemas.microsoft.com/office/drawing/2014/main" id="{75DA5837-ABC0-B04A-BE87-7C1CDE2C3D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49425" y="2960688"/>
            <a:ext cx="8466138" cy="1420812"/>
          </a:xfrm>
          <a:prstGeom prst="roundRect">
            <a:avLst>
              <a:gd name="adj" fmla="val 7065"/>
            </a:avLst>
          </a:prstGeom>
          <a:noFill/>
          <a:ln w="2857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>
              <a:latin typeface="Arial" panose="020B0604020202020204" pitchFamily="34" charset="0"/>
            </a:endParaRPr>
          </a:p>
        </p:txBody>
      </p:sp>
      <p:grpSp>
        <p:nvGrpSpPr>
          <p:cNvPr id="30724" name="Group 8">
            <a:extLst>
              <a:ext uri="{FF2B5EF4-FFF2-40B4-BE49-F238E27FC236}">
                <a16:creationId xmlns:a16="http://schemas.microsoft.com/office/drawing/2014/main" id="{7BF0F6F4-7699-094F-95C4-BC534823BBD2}"/>
              </a:ext>
            </a:extLst>
          </p:cNvPr>
          <p:cNvGrpSpPr>
            <a:grpSpLocks/>
          </p:cNvGrpSpPr>
          <p:nvPr/>
        </p:nvGrpSpPr>
        <p:grpSpPr bwMode="auto">
          <a:xfrm>
            <a:off x="1422400" y="255588"/>
            <a:ext cx="847725" cy="679450"/>
            <a:chOff x="1905000" y="609600"/>
            <a:chExt cx="1752600" cy="1676399"/>
          </a:xfrm>
        </p:grpSpPr>
        <p:pic>
          <p:nvPicPr>
            <p:cNvPr id="30741" name="Picture 3" descr="220px-Homeodomain-dna-1ahd.png">
              <a:extLst>
                <a:ext uri="{FF2B5EF4-FFF2-40B4-BE49-F238E27FC236}">
                  <a16:creationId xmlns:a16="http://schemas.microsoft.com/office/drawing/2014/main" id="{0B19F872-C108-A24C-BE80-66DE1AA7EFE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81200" y="762000"/>
              <a:ext cx="1447800" cy="1460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0742" name="Cloud Callout 7">
              <a:extLst>
                <a:ext uri="{FF2B5EF4-FFF2-40B4-BE49-F238E27FC236}">
                  <a16:creationId xmlns:a16="http://schemas.microsoft.com/office/drawing/2014/main" id="{3BAB3C8E-3CD3-CF49-88BC-A29097E51B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5000" y="609600"/>
              <a:ext cx="1752600" cy="1676399"/>
            </a:xfrm>
            <a:prstGeom prst="cloudCallout">
              <a:avLst>
                <a:gd name="adj1" fmla="val -5505"/>
                <a:gd name="adj2" fmla="val 89509"/>
              </a:avLst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</a:endParaRPr>
            </a:p>
          </p:txBody>
        </p:sp>
      </p:grpSp>
      <p:sp>
        <p:nvSpPr>
          <p:cNvPr id="30725" name="Date Placeholder 2">
            <a:extLst>
              <a:ext uri="{FF2B5EF4-FFF2-40B4-BE49-F238E27FC236}">
                <a16:creationId xmlns:a16="http://schemas.microsoft.com/office/drawing/2014/main" id="{A945A738-D6FA-D44D-AA9E-97F548D06A26}"/>
              </a:ext>
            </a:extLst>
          </p:cNvPr>
          <p:cNvSpPr txBox="1">
            <a:spLocks noGrp="1"/>
          </p:cNvSpPr>
          <p:nvPr/>
        </p:nvSpPr>
        <p:spPr bwMode="auto">
          <a:xfrm>
            <a:off x="6245416" y="4805716"/>
            <a:ext cx="12192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 sz="1400">
              <a:solidFill>
                <a:srgbClr val="FFFFFF"/>
              </a:solidFill>
            </a:endParaRPr>
          </a:p>
        </p:txBody>
      </p:sp>
      <p:sp>
        <p:nvSpPr>
          <p:cNvPr id="30726" name="Rectangle 2">
            <a:extLst>
              <a:ext uri="{FF2B5EF4-FFF2-40B4-BE49-F238E27FC236}">
                <a16:creationId xmlns:a16="http://schemas.microsoft.com/office/drawing/2014/main" id="{8F41FA6C-9F0A-B44D-9491-2BF654F273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4600" y="1847851"/>
            <a:ext cx="1841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 sz="1000" b="1">
              <a:solidFill>
                <a:srgbClr val="FFFFFF"/>
              </a:solidFill>
            </a:endParaRPr>
          </a:p>
        </p:txBody>
      </p:sp>
      <p:sp>
        <p:nvSpPr>
          <p:cNvPr id="30727" name="Rectangle 5">
            <a:extLst>
              <a:ext uri="{FF2B5EF4-FFF2-40B4-BE49-F238E27FC236}">
                <a16:creationId xmlns:a16="http://schemas.microsoft.com/office/drawing/2014/main" id="{5A931B62-8847-D54B-A64F-7DC395017114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3581400" y="201613"/>
            <a:ext cx="8610600" cy="457200"/>
          </a:xfrm>
        </p:spPr>
        <p:txBody>
          <a:bodyPr anchor="ctr">
            <a:normAutofit fontScale="90000"/>
          </a:bodyPr>
          <a:lstStyle/>
          <a:p>
            <a:pPr algn="ctr" eaLnBrk="1" hangingPunct="1"/>
            <a:r>
              <a:rPr lang="en-US" altLang="en-US" dirty="0">
                <a:ea typeface="ＭＳ Ｐゴシック" panose="020B0600070205080204" pitchFamily="34" charset="-128"/>
                <a:cs typeface="Optima" panose="02000503060000020004" pitchFamily="2" charset="0"/>
              </a:rPr>
              <a:t>Parallel Quicksort</a:t>
            </a:r>
          </a:p>
        </p:txBody>
      </p:sp>
      <p:pic>
        <p:nvPicPr>
          <p:cNvPr id="30728" name="Picture 6" descr="Computer+Programmer_1f9a61_4043005.jpg">
            <a:extLst>
              <a:ext uri="{FF2B5EF4-FFF2-40B4-BE49-F238E27FC236}">
                <a16:creationId xmlns:a16="http://schemas.microsoft.com/office/drawing/2014/main" id="{FAA2C491-5F74-4241-B170-F86161048F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9425" y="1230313"/>
            <a:ext cx="1303338" cy="931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29" name="Rectangle 10">
            <a:extLst>
              <a:ext uri="{FF2B5EF4-FFF2-40B4-BE49-F238E27FC236}">
                <a16:creationId xmlns:a16="http://schemas.microsoft.com/office/drawing/2014/main" id="{F6266B63-7B08-AA4B-B45F-5261E9BE1A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08726" y="3808414"/>
            <a:ext cx="3906837" cy="276999"/>
          </a:xfrm>
          <a:prstGeom prst="rect">
            <a:avLst/>
          </a:prstGeom>
          <a:solidFill>
            <a:schemeClr val="tx1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200" b="1">
                <a:solidFill>
                  <a:schemeClr val="bg1"/>
                </a:solidFill>
                <a:latin typeface="Courier New" panose="02070309020205020404" pitchFamily="49" charset="0"/>
              </a:rPr>
              <a:t>quickSort(values, pivotNew + 1, right);</a:t>
            </a:r>
          </a:p>
        </p:txBody>
      </p:sp>
      <p:sp>
        <p:nvSpPr>
          <p:cNvPr id="30730" name="Rectangle 11">
            <a:extLst>
              <a:ext uri="{FF2B5EF4-FFF2-40B4-BE49-F238E27FC236}">
                <a16:creationId xmlns:a16="http://schemas.microsoft.com/office/drawing/2014/main" id="{59702469-0D23-914A-B1A2-245DCC216B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46263" y="3808413"/>
            <a:ext cx="3898900" cy="277812"/>
          </a:xfrm>
          <a:prstGeom prst="rect">
            <a:avLst/>
          </a:prstGeom>
          <a:solidFill>
            <a:schemeClr val="tx1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/>
            <a:r>
              <a:rPr lang="en-US" altLang="en-US" sz="1200" b="1">
                <a:solidFill>
                  <a:schemeClr val="bg1"/>
                </a:solidFill>
                <a:latin typeface="Courier New" panose="02070309020205020404" pitchFamily="49" charset="0"/>
              </a:rPr>
              <a:t>quickSort(values, left, pivotNew - 1);</a:t>
            </a:r>
          </a:p>
        </p:txBody>
      </p:sp>
      <p:sp>
        <p:nvSpPr>
          <p:cNvPr id="22" name="TextBox 4">
            <a:extLst>
              <a:ext uri="{FF2B5EF4-FFF2-40B4-BE49-F238E27FC236}">
                <a16:creationId xmlns:a16="http://schemas.microsoft.com/office/drawing/2014/main" id="{C0E25244-A90C-284D-85A6-E0837EC0CC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95714" y="935039"/>
            <a:ext cx="5659437" cy="1570037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50800" dist="38100" dir="2700000" algn="tl" rotWithShape="0">
              <a:srgbClr val="808080">
                <a:alpha val="39999"/>
              </a:srgbClr>
            </a:outerShdw>
          </a:effectLst>
          <a:extLst/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1200" b="1" dirty="0">
                <a:solidFill>
                  <a:schemeClr val="bg1"/>
                </a:solidFill>
                <a:latin typeface="Courier New"/>
                <a:cs typeface="Courier New"/>
              </a:rPr>
              <a:t>int </a:t>
            </a:r>
            <a:r>
              <a:rPr lang="en-US" sz="1200" b="1" dirty="0" err="1">
                <a:solidFill>
                  <a:schemeClr val="bg1"/>
                </a:solidFill>
                <a:latin typeface="Courier New"/>
                <a:cs typeface="Courier New"/>
              </a:rPr>
              <a:t>quickSort</a:t>
            </a:r>
            <a:r>
              <a:rPr lang="en-US" sz="1200" b="1" dirty="0">
                <a:solidFill>
                  <a:schemeClr val="bg1"/>
                </a:solidFill>
                <a:latin typeface="Courier New"/>
                <a:cs typeface="Courier New"/>
              </a:rPr>
              <a:t>(int values[], int left, int right) {</a:t>
            </a:r>
          </a:p>
          <a:p>
            <a:pPr eaLnBrk="1" hangingPunct="1">
              <a:defRPr/>
            </a:pPr>
            <a:r>
              <a:rPr lang="en-US" sz="1200" b="1" dirty="0">
                <a:solidFill>
                  <a:schemeClr val="bg1"/>
                </a:solidFill>
                <a:latin typeface="Courier New"/>
                <a:cs typeface="Courier New"/>
              </a:rPr>
              <a:t>  if (left &lt; right) {</a:t>
            </a:r>
          </a:p>
          <a:p>
            <a:pPr eaLnBrk="1" hangingPunct="1">
              <a:defRPr/>
            </a:pPr>
            <a:r>
              <a:rPr lang="en-US" sz="1200" b="1" dirty="0">
                <a:solidFill>
                  <a:schemeClr val="bg1"/>
                </a:solidFill>
                <a:latin typeface="Courier New"/>
                <a:cs typeface="Courier New"/>
              </a:rPr>
              <a:t>    int pivot = (left + right)/2;</a:t>
            </a:r>
          </a:p>
          <a:p>
            <a:pPr eaLnBrk="1" hangingPunct="1">
              <a:defRPr/>
            </a:pPr>
            <a:r>
              <a:rPr lang="en-US" sz="1200" b="1" dirty="0">
                <a:solidFill>
                  <a:schemeClr val="bg1"/>
                </a:solidFill>
                <a:latin typeface="Courier New"/>
                <a:cs typeface="Courier New"/>
              </a:rPr>
              <a:t>    int </a:t>
            </a:r>
            <a:r>
              <a:rPr lang="en-US" sz="1200" b="1" dirty="0" err="1">
                <a:solidFill>
                  <a:schemeClr val="bg1"/>
                </a:solidFill>
                <a:latin typeface="Courier New"/>
                <a:cs typeface="Courier New"/>
              </a:rPr>
              <a:t>pivotNew</a:t>
            </a:r>
            <a:r>
              <a:rPr lang="en-US" sz="1200" b="1" dirty="0">
                <a:solidFill>
                  <a:schemeClr val="bg1"/>
                </a:solidFill>
                <a:latin typeface="Courier New"/>
                <a:cs typeface="Courier New"/>
              </a:rPr>
              <a:t> = partition(values, left, right, pivot);</a:t>
            </a:r>
          </a:p>
          <a:p>
            <a:pPr eaLnBrk="1" hangingPunct="1">
              <a:defRPr/>
            </a:pPr>
            <a:r>
              <a:rPr lang="en-US" sz="1200" b="1" dirty="0">
                <a:solidFill>
                  <a:schemeClr val="bg1"/>
                </a:solidFill>
                <a:latin typeface="Courier New"/>
                <a:cs typeface="Courier New"/>
              </a:rPr>
              <a:t>    </a:t>
            </a:r>
            <a:r>
              <a:rPr lang="en-US" sz="1200" b="1" dirty="0" err="1">
                <a:solidFill>
                  <a:schemeClr val="bg1"/>
                </a:solidFill>
                <a:latin typeface="Courier New"/>
                <a:cs typeface="Courier New"/>
              </a:rPr>
              <a:t>quickSort</a:t>
            </a:r>
            <a:r>
              <a:rPr lang="en-US" sz="1200" b="1" dirty="0">
                <a:solidFill>
                  <a:schemeClr val="bg1"/>
                </a:solidFill>
                <a:latin typeface="Courier New"/>
                <a:cs typeface="Courier New"/>
              </a:rPr>
              <a:t>(values, left, </a:t>
            </a:r>
            <a:r>
              <a:rPr lang="en-US" sz="1200" b="1" dirty="0" err="1">
                <a:solidFill>
                  <a:schemeClr val="bg1"/>
                </a:solidFill>
                <a:latin typeface="Courier New"/>
                <a:cs typeface="Courier New"/>
              </a:rPr>
              <a:t>pivotNew</a:t>
            </a:r>
            <a:r>
              <a:rPr lang="en-US" sz="1200" b="1" dirty="0">
                <a:solidFill>
                  <a:schemeClr val="bg1"/>
                </a:solidFill>
                <a:latin typeface="Courier New"/>
                <a:cs typeface="Courier New"/>
              </a:rPr>
              <a:t> - 1);</a:t>
            </a:r>
          </a:p>
          <a:p>
            <a:pPr eaLnBrk="1" hangingPunct="1">
              <a:defRPr/>
            </a:pPr>
            <a:r>
              <a:rPr lang="en-US" sz="1200" b="1" dirty="0">
                <a:solidFill>
                  <a:schemeClr val="bg1"/>
                </a:solidFill>
                <a:latin typeface="Courier New"/>
                <a:cs typeface="Courier New"/>
              </a:rPr>
              <a:t>    </a:t>
            </a:r>
            <a:r>
              <a:rPr lang="en-US" sz="1200" b="1" dirty="0" err="1">
                <a:solidFill>
                  <a:schemeClr val="bg1"/>
                </a:solidFill>
                <a:latin typeface="Courier New"/>
                <a:cs typeface="Courier New"/>
              </a:rPr>
              <a:t>quickSort</a:t>
            </a:r>
            <a:r>
              <a:rPr lang="en-US" sz="1200" b="1" dirty="0">
                <a:solidFill>
                  <a:schemeClr val="bg1"/>
                </a:solidFill>
                <a:latin typeface="Courier New"/>
                <a:cs typeface="Courier New"/>
              </a:rPr>
              <a:t>(values, </a:t>
            </a:r>
            <a:r>
              <a:rPr lang="en-US" sz="1200" b="1" dirty="0" err="1">
                <a:solidFill>
                  <a:schemeClr val="bg1"/>
                </a:solidFill>
                <a:latin typeface="Courier New"/>
                <a:cs typeface="Courier New"/>
              </a:rPr>
              <a:t>pivotNew</a:t>
            </a:r>
            <a:r>
              <a:rPr lang="en-US" sz="1200" b="1" dirty="0">
                <a:solidFill>
                  <a:schemeClr val="bg1"/>
                </a:solidFill>
                <a:latin typeface="Courier New"/>
                <a:cs typeface="Courier New"/>
              </a:rPr>
              <a:t> + 1, right);</a:t>
            </a:r>
          </a:p>
          <a:p>
            <a:pPr eaLnBrk="1" hangingPunct="1">
              <a:defRPr/>
            </a:pPr>
            <a:r>
              <a:rPr lang="en-US" sz="1200" b="1" dirty="0">
                <a:solidFill>
                  <a:schemeClr val="bg1"/>
                </a:solidFill>
                <a:latin typeface="Courier New"/>
                <a:cs typeface="Courier New"/>
              </a:rPr>
              <a:t>  }</a:t>
            </a:r>
          </a:p>
          <a:p>
            <a:pPr eaLnBrk="1" hangingPunct="1">
              <a:defRPr/>
            </a:pPr>
            <a:r>
              <a:rPr lang="en-US" sz="1200" b="1" dirty="0">
                <a:solidFill>
                  <a:schemeClr val="bg1"/>
                </a:solidFill>
                <a:latin typeface="Courier New"/>
                <a:cs typeface="Courier New"/>
              </a:rPr>
              <a:t>}</a:t>
            </a:r>
          </a:p>
        </p:txBody>
      </p:sp>
      <p:cxnSp>
        <p:nvCxnSpPr>
          <p:cNvPr id="30732" name="Straight Arrow Connector 26">
            <a:extLst>
              <a:ext uri="{FF2B5EF4-FFF2-40B4-BE49-F238E27FC236}">
                <a16:creationId xmlns:a16="http://schemas.microsoft.com/office/drawing/2014/main" id="{CC2563AC-E183-6D4D-9993-5FA31856F2A0}"/>
              </a:ext>
            </a:extLst>
          </p:cNvPr>
          <p:cNvCxnSpPr>
            <a:cxnSpLocks noChangeShapeType="1"/>
            <a:stCxn id="30730" idx="2"/>
          </p:cNvCxnSpPr>
          <p:nvPr/>
        </p:nvCxnSpPr>
        <p:spPr bwMode="auto">
          <a:xfrm rot="16200000" flipH="1">
            <a:off x="4151313" y="3730625"/>
            <a:ext cx="692150" cy="1403350"/>
          </a:xfrm>
          <a:prstGeom prst="bentConnector3">
            <a:avLst>
              <a:gd name="adj1" fmla="val 62153"/>
            </a:avLst>
          </a:prstGeom>
          <a:noFill/>
          <a:ln w="1905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733" name="Straight Arrow Connector 33">
            <a:extLst>
              <a:ext uri="{FF2B5EF4-FFF2-40B4-BE49-F238E27FC236}">
                <a16:creationId xmlns:a16="http://schemas.microsoft.com/office/drawing/2014/main" id="{8A1D0374-982B-104D-9CC3-DB177C6057E1}"/>
              </a:ext>
            </a:extLst>
          </p:cNvPr>
          <p:cNvCxnSpPr>
            <a:cxnSpLocks noChangeShapeType="1"/>
            <a:stCxn id="30729" idx="2"/>
            <a:endCxn id="30725" idx="0"/>
          </p:cNvCxnSpPr>
          <p:nvPr/>
        </p:nvCxnSpPr>
        <p:spPr bwMode="auto">
          <a:xfrm rot="5400000">
            <a:off x="7198430" y="3742000"/>
            <a:ext cx="720303" cy="1407129"/>
          </a:xfrm>
          <a:prstGeom prst="bentConnector3">
            <a:avLst>
              <a:gd name="adj1" fmla="val 61809"/>
            </a:avLst>
          </a:prstGeom>
          <a:noFill/>
          <a:ln w="1905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7" name="Left Arrow 36">
            <a:extLst>
              <a:ext uri="{FF2B5EF4-FFF2-40B4-BE49-F238E27FC236}">
                <a16:creationId xmlns:a16="http://schemas.microsoft.com/office/drawing/2014/main" id="{A7F1B5F6-EBEB-B946-BD0F-1B5F9B3F0580}"/>
              </a:ext>
            </a:extLst>
          </p:cNvPr>
          <p:cNvSpPr/>
          <p:nvPr/>
        </p:nvSpPr>
        <p:spPr bwMode="auto">
          <a:xfrm rot="10800000">
            <a:off x="3128963" y="1408114"/>
            <a:ext cx="666750" cy="542925"/>
          </a:xfrm>
          <a:prstGeom prst="leftArrow">
            <a:avLst/>
          </a:prstGeom>
          <a:solidFill>
            <a:schemeClr val="bg1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hangingPunct="0">
              <a:defRPr/>
            </a:pPr>
            <a:endParaRPr lang="en-US" sz="240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cxnSp>
        <p:nvCxnSpPr>
          <p:cNvPr id="30735" name="Straight Arrow Connector 46">
            <a:extLst>
              <a:ext uri="{FF2B5EF4-FFF2-40B4-BE49-F238E27FC236}">
                <a16:creationId xmlns:a16="http://schemas.microsoft.com/office/drawing/2014/main" id="{9511416E-B546-D84C-B5D4-7DB8359115ED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033963" y="3346451"/>
            <a:ext cx="0" cy="42227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736" name="Straight Arrow Connector 48">
            <a:extLst>
              <a:ext uri="{FF2B5EF4-FFF2-40B4-BE49-F238E27FC236}">
                <a16:creationId xmlns:a16="http://schemas.microsoft.com/office/drawing/2014/main" id="{6CC1E823-2342-EA4B-A9D3-D639B918E9F4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972300" y="3346451"/>
            <a:ext cx="0" cy="42227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0737" name="Rectangle 11">
            <a:extLst>
              <a:ext uri="{FF2B5EF4-FFF2-40B4-BE49-F238E27FC236}">
                <a16:creationId xmlns:a16="http://schemas.microsoft.com/office/drawing/2014/main" id="{80ED181D-8BC7-B74D-93F9-50741B0BD3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73500" y="3036888"/>
            <a:ext cx="3898900" cy="277812"/>
          </a:xfrm>
          <a:prstGeom prst="rect">
            <a:avLst/>
          </a:prstGeom>
          <a:solidFill>
            <a:schemeClr val="tx1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1200" b="1">
                <a:solidFill>
                  <a:schemeClr val="bg1"/>
                </a:solidFill>
                <a:latin typeface="Courier New" panose="02070309020205020404" pitchFamily="49" charset="0"/>
              </a:rPr>
              <a:t>...partition()...</a:t>
            </a:r>
          </a:p>
        </p:txBody>
      </p:sp>
      <p:sp>
        <p:nvSpPr>
          <p:cNvPr id="21508" name="Bent Arrow 21507">
            <a:extLst>
              <a:ext uri="{FF2B5EF4-FFF2-40B4-BE49-F238E27FC236}">
                <a16:creationId xmlns:a16="http://schemas.microsoft.com/office/drawing/2014/main" id="{A7A7432D-254D-024B-82EF-C38B748FCD06}"/>
              </a:ext>
            </a:extLst>
          </p:cNvPr>
          <p:cNvSpPr/>
          <p:nvPr/>
        </p:nvSpPr>
        <p:spPr bwMode="auto">
          <a:xfrm rot="5400000">
            <a:off x="9011445" y="1894683"/>
            <a:ext cx="1552575" cy="579437"/>
          </a:xfrm>
          <a:prstGeom prst="bentArrow">
            <a:avLst>
              <a:gd name="adj1" fmla="val 33710"/>
              <a:gd name="adj2" fmla="val 34435"/>
              <a:gd name="adj3" fmla="val 42419"/>
              <a:gd name="adj4" fmla="val 43750"/>
            </a:avLst>
          </a:prstGeom>
          <a:solidFill>
            <a:schemeClr val="bg1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hangingPunct="0">
              <a:defRPr/>
            </a:pPr>
            <a:endParaRPr lang="en-US" sz="240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7" name="TextBox 19">
            <a:extLst>
              <a:ext uri="{FF2B5EF4-FFF2-40B4-BE49-F238E27FC236}">
                <a16:creationId xmlns:a16="http://schemas.microsoft.com/office/drawing/2014/main" id="{7DF5E802-B2AA-C043-96AB-33CDBF257E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0328" y="5130512"/>
            <a:ext cx="3407772" cy="58477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xtLst/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1600" i="1" dirty="0">
                <a:solidFill>
                  <a:srgbClr val="C00000"/>
                </a:solidFill>
                <a:latin typeface="Calibri" panose="020F0502020204030204" pitchFamily="34" charset="0"/>
              </a:rPr>
              <a:t>To get benefit from parallelism want to run “big chunks” of code in parallel</a:t>
            </a:r>
          </a:p>
        </p:txBody>
      </p:sp>
      <p:sp>
        <p:nvSpPr>
          <p:cNvPr id="23" name="TextBox 19">
            <a:extLst>
              <a:ext uri="{FF2B5EF4-FFF2-40B4-BE49-F238E27FC236}">
                <a16:creationId xmlns:a16="http://schemas.microsoft.com/office/drawing/2014/main" id="{06C19037-15FC-3940-9F7F-38CAB5AF8D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86286" y="5229225"/>
            <a:ext cx="2794000" cy="3381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1600" i="1" dirty="0">
                <a:solidFill>
                  <a:srgbClr val="C00000"/>
                </a:solidFill>
                <a:latin typeface="Calibri" panose="020F0502020204030204" pitchFamily="34" charset="0"/>
              </a:rPr>
              <a:t>Also need to balance the load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FFE5AC4-D500-A447-8E6A-5F3A614E90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D7CFA0-81E4-134B-877A-B22FC65803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72A7C-CD32-D543-9541-5D4E9CD9F01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068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3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latin typeface="Calibri" charset="0"/>
                <a:ea typeface="Calibri" charset="0"/>
                <a:cs typeface="Calibri" charset="0"/>
              </a:rPr>
              <a:t>Moore’s Law</a:t>
            </a:r>
          </a:p>
        </p:txBody>
      </p:sp>
      <p:pic>
        <p:nvPicPr>
          <p:cNvPr id="51202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3102" y="1557496"/>
            <a:ext cx="6728140" cy="45117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03" name="Rectangle 4"/>
          <p:cNvSpPr>
            <a:spLocks noChangeArrowheads="1"/>
          </p:cNvSpPr>
          <p:nvPr/>
        </p:nvSpPr>
        <p:spPr bwMode="auto">
          <a:xfrm>
            <a:off x="3074795" y="2666470"/>
            <a:ext cx="1326381" cy="3810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endParaRPr lang="en-US" altLang="en-US">
              <a:latin typeface="Lucida Grande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0420" y="233413"/>
            <a:ext cx="2176225" cy="21762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452077" y="2434007"/>
            <a:ext cx="17329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Calibri" charset="0"/>
                <a:ea typeface="Calibri" charset="0"/>
                <a:cs typeface="Calibri" charset="0"/>
              </a:rPr>
              <a:t>Gordon Moore</a:t>
            </a:r>
          </a:p>
          <a:p>
            <a:pPr algn="ctr"/>
            <a:r>
              <a:rPr lang="en-US" sz="2000" dirty="0">
                <a:latin typeface="Calibri" charset="0"/>
                <a:ea typeface="Calibri" charset="0"/>
                <a:cs typeface="Calibri" charset="0"/>
              </a:rPr>
              <a:t>Intel</a:t>
            </a:r>
          </a:p>
        </p:txBody>
      </p:sp>
      <p:sp>
        <p:nvSpPr>
          <p:cNvPr id="4" name="Rectangle 3"/>
          <p:cNvSpPr/>
          <p:nvPr/>
        </p:nvSpPr>
        <p:spPr>
          <a:xfrm>
            <a:off x="9087817" y="3490184"/>
            <a:ext cx="231882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Calibri" charset="0"/>
                <a:ea typeface="Calibri" charset="0"/>
                <a:cs typeface="Calibri" charset="0"/>
              </a:rPr>
              <a:t>Published in 1965 in </a:t>
            </a:r>
            <a:r>
              <a:rPr lang="en-US" i="1" dirty="0">
                <a:latin typeface="Calibri" charset="0"/>
                <a:ea typeface="Calibri" charset="0"/>
                <a:cs typeface="Calibri" charset="0"/>
              </a:rPr>
              <a:t>Electronics</a:t>
            </a:r>
            <a:endParaRPr lang="en-US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AF0E546-614A-744D-AADF-D75B1B7A57F2}"/>
              </a:ext>
            </a:extLst>
          </p:cNvPr>
          <p:cNvSpPr txBox="1">
            <a:spLocks/>
          </p:cNvSpPr>
          <p:nvPr/>
        </p:nvSpPr>
        <p:spPr>
          <a:xfrm>
            <a:off x="1097280" y="286606"/>
            <a:ext cx="10058400" cy="103492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dirty="0">
                <a:latin typeface="Calibri" charset="0"/>
                <a:ea typeface="Calibri" charset="0"/>
                <a:cs typeface="Calibri" charset="0"/>
              </a:rPr>
              <a:t>Processor Speed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BB8009-5B8C-704C-9A95-3A3FFEE764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0DE0B0-7101-AD41-AFA7-9CB3FF668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72A7C-CD32-D543-9541-5D4E9CD9F01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589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512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512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1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01" grpId="0"/>
      <p:bldP spid="3" grpId="0"/>
      <p:bldP spid="4" grpId="0"/>
      <p:bldP spid="8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itle 1">
            <a:extLst>
              <a:ext uri="{FF2B5EF4-FFF2-40B4-BE49-F238E27FC236}">
                <a16:creationId xmlns:a16="http://schemas.microsoft.com/office/drawing/2014/main" id="{026589F5-65B3-8243-B8FF-64AC90372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The Multicore Shift</a:t>
            </a:r>
          </a:p>
        </p:txBody>
      </p:sp>
      <p:grpSp>
        <p:nvGrpSpPr>
          <p:cNvPr id="16386" name="Group 44">
            <a:extLst>
              <a:ext uri="{FF2B5EF4-FFF2-40B4-BE49-F238E27FC236}">
                <a16:creationId xmlns:a16="http://schemas.microsoft.com/office/drawing/2014/main" id="{E94F8803-0CCF-0B44-9AD2-1F01E18779B4}"/>
              </a:ext>
            </a:extLst>
          </p:cNvPr>
          <p:cNvGrpSpPr>
            <a:grpSpLocks/>
          </p:cNvGrpSpPr>
          <p:nvPr/>
        </p:nvGrpSpPr>
        <p:grpSpPr bwMode="auto">
          <a:xfrm>
            <a:off x="2324100" y="1606550"/>
            <a:ext cx="7658100" cy="4470400"/>
            <a:chOff x="0" y="0"/>
            <a:chExt cx="7658100" cy="4063999"/>
          </a:xfrm>
        </p:grpSpPr>
        <p:graphicFrame>
          <p:nvGraphicFramePr>
            <p:cNvPr id="5" name="Chart 4">
              <a:extLst>
                <a:ext uri="{FF2B5EF4-FFF2-40B4-BE49-F238E27FC236}">
                  <a16:creationId xmlns:a16="http://schemas.microsoft.com/office/drawing/2014/main" id="{9EB694B9-3D97-AD4E-86E4-5ED7F5814F0F}"/>
                </a:ext>
              </a:extLst>
            </p:cNvPr>
            <p:cNvGraphicFramePr/>
            <p:nvPr/>
          </p:nvGraphicFramePr>
          <p:xfrm>
            <a:off x="0" y="0"/>
            <a:ext cx="7658100" cy="4063999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2FB2EC3-5D55-6747-A2BD-606F2EFC34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0100" y="2946977"/>
              <a:ext cx="84138" cy="85148"/>
            </a:xfrm>
            <a:prstGeom prst="rect">
              <a:avLst/>
            </a:prstGeom>
            <a:noFill/>
            <a:ln w="22225">
              <a:solidFill>
                <a:schemeClr val="tx1"/>
              </a:solidFill>
              <a:miter lim="800000"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D8F6D32-2332-CA47-8531-C32F4DBD3E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62100" y="2825750"/>
              <a:ext cx="84138" cy="86591"/>
            </a:xfrm>
            <a:prstGeom prst="rect">
              <a:avLst/>
            </a:prstGeom>
            <a:noFill/>
            <a:ln w="22225">
              <a:solidFill>
                <a:schemeClr val="tx1"/>
              </a:solidFill>
              <a:miter lim="800000"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79BC6DC-2D66-BD4C-880B-164BDA9572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47850" y="2749262"/>
              <a:ext cx="84138" cy="86591"/>
            </a:xfrm>
            <a:prstGeom prst="rect">
              <a:avLst/>
            </a:prstGeom>
            <a:noFill/>
            <a:ln w="22225">
              <a:solidFill>
                <a:schemeClr val="tx1"/>
              </a:solidFill>
              <a:miter lim="800000"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2C591F6-6D3F-6241-BB7A-71B3C77B86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95500" y="2654012"/>
              <a:ext cx="84138" cy="86591"/>
            </a:xfrm>
            <a:prstGeom prst="rect">
              <a:avLst/>
            </a:prstGeom>
            <a:noFill/>
            <a:ln w="22225">
              <a:solidFill>
                <a:schemeClr val="tx1"/>
              </a:solidFill>
              <a:miter lim="800000"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01CB0C7-E62D-BE45-9284-D5528AAB1C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41600" y="2565977"/>
              <a:ext cx="84138" cy="85148"/>
            </a:xfrm>
            <a:prstGeom prst="rect">
              <a:avLst/>
            </a:prstGeom>
            <a:noFill/>
            <a:ln w="22225">
              <a:solidFill>
                <a:schemeClr val="tx1"/>
              </a:solidFill>
              <a:miter lim="800000"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653769C-6608-E847-BE1F-A90EE9B619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87700" y="2280227"/>
              <a:ext cx="84138" cy="85148"/>
            </a:xfrm>
            <a:prstGeom prst="rect">
              <a:avLst/>
            </a:prstGeom>
            <a:noFill/>
            <a:ln w="22225">
              <a:solidFill>
                <a:schemeClr val="tx1"/>
              </a:solidFill>
              <a:miter lim="800000"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5EC47F7-0145-5F4E-B783-821358ED24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14750" y="2171989"/>
              <a:ext cx="84138" cy="86591"/>
            </a:xfrm>
            <a:prstGeom prst="rect">
              <a:avLst/>
            </a:prstGeom>
            <a:noFill/>
            <a:ln w="22225">
              <a:solidFill>
                <a:schemeClr val="tx1"/>
              </a:solidFill>
              <a:miter lim="800000"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DA78DB0-4BB2-DF44-8F7C-7BE57BB11D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4500" y="1942523"/>
              <a:ext cx="84138" cy="86591"/>
            </a:xfrm>
            <a:prstGeom prst="rect">
              <a:avLst/>
            </a:prstGeom>
            <a:noFill/>
            <a:ln w="22225">
              <a:solidFill>
                <a:schemeClr val="tx1"/>
              </a:solidFill>
              <a:miter lim="800000"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5E6B79D-73D6-6043-8380-77D35B2654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46700" y="1568739"/>
              <a:ext cx="84138" cy="86591"/>
            </a:xfrm>
            <a:prstGeom prst="rect">
              <a:avLst/>
            </a:prstGeom>
            <a:noFill/>
            <a:ln w="22225">
              <a:solidFill>
                <a:schemeClr val="tx1"/>
              </a:solidFill>
              <a:miter lim="800000"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CE8F75A-6C9C-C542-AFDF-91E6BA7F10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18200" y="1574512"/>
              <a:ext cx="84138" cy="86591"/>
            </a:xfrm>
            <a:prstGeom prst="rect">
              <a:avLst/>
            </a:prstGeom>
            <a:noFill/>
            <a:ln w="22225">
              <a:solidFill>
                <a:schemeClr val="tx1"/>
              </a:solidFill>
              <a:miter lim="800000"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85CD15D-161E-EE42-8EDF-97F6480B5F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13300" y="1682750"/>
              <a:ext cx="84138" cy="86591"/>
            </a:xfrm>
            <a:prstGeom prst="rect">
              <a:avLst/>
            </a:prstGeom>
            <a:noFill/>
            <a:ln w="22225">
              <a:solidFill>
                <a:schemeClr val="tx1"/>
              </a:solidFill>
              <a:miter lim="800000"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0138498-540C-0649-A9D1-2CED34F9264D}"/>
                </a:ext>
              </a:extLst>
            </p:cNvPr>
            <p:cNvSpPr txBox="1"/>
            <p:nvPr/>
          </p:nvSpPr>
          <p:spPr>
            <a:xfrm>
              <a:off x="755650" y="3003261"/>
              <a:ext cx="623888" cy="261215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/>
            <a:lstStyle>
              <a:lvl1pPr marL="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>
                  <a:latin typeface="Calibri"/>
                  <a:cs typeface="Calibri"/>
                </a:rPr>
                <a:t>16 MHz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24A05EE-A88F-E24F-BCAC-E3ADD3F4D889}"/>
                </a:ext>
              </a:extLst>
            </p:cNvPr>
            <p:cNvSpPr txBox="1"/>
            <p:nvPr/>
          </p:nvSpPr>
          <p:spPr>
            <a:xfrm>
              <a:off x="1327150" y="2902238"/>
              <a:ext cx="623888" cy="261215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/>
            <a:lstStyle>
              <a:lvl1pPr marL="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>
                  <a:latin typeface="Calibri"/>
                  <a:cs typeface="Calibri"/>
                </a:rPr>
                <a:t>25 MHz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235D83E-6F0A-3840-AB7F-B4059C64A3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88200" y="1536989"/>
              <a:ext cx="84138" cy="86591"/>
            </a:xfrm>
            <a:prstGeom prst="rect">
              <a:avLst/>
            </a:prstGeom>
            <a:noFill/>
            <a:ln w="22225">
              <a:solidFill>
                <a:schemeClr val="tx1"/>
              </a:solidFill>
              <a:miter lim="800000"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14BE786-CF8C-ED49-8A8E-820CC12680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99250" y="1536989"/>
              <a:ext cx="84138" cy="86591"/>
            </a:xfrm>
            <a:prstGeom prst="rect">
              <a:avLst/>
            </a:prstGeom>
            <a:noFill/>
            <a:ln w="22225">
              <a:solidFill>
                <a:schemeClr val="tx1"/>
              </a:solidFill>
              <a:miter lim="800000"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E2567C7-3510-8B4B-BD5C-B0D382BF2096}"/>
                </a:ext>
              </a:extLst>
            </p:cNvPr>
            <p:cNvSpPr txBox="1"/>
            <p:nvPr/>
          </p:nvSpPr>
          <p:spPr>
            <a:xfrm>
              <a:off x="3829050" y="815398"/>
              <a:ext cx="1054100" cy="431511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/>
            <a:lstStyle>
              <a:lvl1pPr marL="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sz="1050" dirty="0">
                  <a:latin typeface="Calibri"/>
                  <a:cs typeface="Calibri"/>
                </a:rPr>
                <a:t>Full Speed Level 2 Cache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B73C63F6-F072-AA40-9BB2-2BD272D170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60850" y="1219489"/>
              <a:ext cx="84138" cy="86591"/>
            </a:xfrm>
            <a:prstGeom prst="rect">
              <a:avLst/>
            </a:prstGeom>
            <a:noFill/>
            <a:ln w="22225">
              <a:solidFill>
                <a:schemeClr val="tx1"/>
              </a:solidFill>
              <a:miter lim="800000"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3FB7772-0C06-3646-A4B1-762D9773AA14}"/>
                </a:ext>
              </a:extLst>
            </p:cNvPr>
            <p:cNvSpPr txBox="1"/>
            <p:nvPr/>
          </p:nvSpPr>
          <p:spPr>
            <a:xfrm>
              <a:off x="946150" y="2280227"/>
              <a:ext cx="1054100" cy="430068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/>
            <a:lstStyle>
              <a:lvl1pPr marL="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dirty="0">
                  <a:latin typeface="Calibri"/>
                  <a:cs typeface="Calibri"/>
                </a:rPr>
                <a:t>instruction pipeline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C7AC13E-91D1-DF47-A1A6-FEC7D9A993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62100" y="2603500"/>
              <a:ext cx="84138" cy="86591"/>
            </a:xfrm>
            <a:prstGeom prst="rect">
              <a:avLst/>
            </a:prstGeom>
            <a:noFill/>
            <a:ln w="22225">
              <a:solidFill>
                <a:schemeClr val="tx1"/>
              </a:solidFill>
              <a:miter lim="800000"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107E0E8-77C0-234C-B57F-BB75B25F52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95500" y="2413000"/>
              <a:ext cx="84138" cy="86591"/>
            </a:xfrm>
            <a:prstGeom prst="rect">
              <a:avLst/>
            </a:prstGeom>
            <a:noFill/>
            <a:ln w="22225">
              <a:solidFill>
                <a:schemeClr val="tx1"/>
              </a:solidFill>
              <a:miter lim="800000"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4992FCCD-2714-1C4F-8FBD-43062B9665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35250" y="2323523"/>
              <a:ext cx="84138" cy="86591"/>
            </a:xfrm>
            <a:prstGeom prst="rect">
              <a:avLst/>
            </a:prstGeom>
            <a:noFill/>
            <a:ln w="22225">
              <a:solidFill>
                <a:schemeClr val="tx1"/>
              </a:solidFill>
              <a:miter lim="800000"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5E042998-629A-CB49-9AAE-85FF83F143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94250" y="787977"/>
              <a:ext cx="84138" cy="85148"/>
            </a:xfrm>
            <a:prstGeom prst="rect">
              <a:avLst/>
            </a:prstGeom>
            <a:noFill/>
            <a:ln w="22225">
              <a:solidFill>
                <a:schemeClr val="tx1"/>
              </a:solidFill>
              <a:miter lim="800000"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54DD100A-B764-374C-800A-D29FA74ED6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34000" y="698500"/>
              <a:ext cx="84138" cy="86591"/>
            </a:xfrm>
            <a:prstGeom prst="rect">
              <a:avLst/>
            </a:prstGeom>
            <a:noFill/>
            <a:ln w="22225">
              <a:solidFill>
                <a:schemeClr val="tx1"/>
              </a:solidFill>
              <a:miter lim="800000"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1ACE2BB-5A6D-6646-A3DC-FF5C2B18542B}"/>
                </a:ext>
              </a:extLst>
            </p:cNvPr>
            <p:cNvSpPr txBox="1"/>
            <p:nvPr/>
          </p:nvSpPr>
          <p:spPr>
            <a:xfrm>
              <a:off x="4375150" y="138545"/>
              <a:ext cx="1054100" cy="769216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/>
            <a:lstStyle>
              <a:lvl1pPr marL="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sz="1050" dirty="0">
                  <a:latin typeface="Calibri"/>
                  <a:cs typeface="Calibri"/>
                </a:rPr>
                <a:t>longer issue pipeline</a:t>
              </a:r>
            </a:p>
            <a:p>
              <a:pPr>
                <a:defRPr/>
              </a:pPr>
              <a:r>
                <a:rPr lang="en-US" sz="1050" dirty="0">
                  <a:latin typeface="Calibri"/>
                  <a:cs typeface="Calibri"/>
                </a:rPr>
                <a:t>double speed arithmetic</a:t>
              </a:r>
            </a:p>
          </p:txBody>
        </p:sp>
      </p:grpSp>
      <p:sp>
        <p:nvSpPr>
          <p:cNvPr id="30" name="Line 5">
            <a:extLst>
              <a:ext uri="{FF2B5EF4-FFF2-40B4-BE49-F238E27FC236}">
                <a16:creationId xmlns:a16="http://schemas.microsoft.com/office/drawing/2014/main" id="{7269EB5D-B943-A149-B815-E8814894D32A}"/>
              </a:ext>
            </a:extLst>
          </p:cNvPr>
          <p:cNvSpPr>
            <a:spLocks noChangeShapeType="1"/>
          </p:cNvSpPr>
          <p:nvPr/>
        </p:nvSpPr>
        <p:spPr bwMode="auto">
          <a:xfrm>
            <a:off x="7670801" y="3373438"/>
            <a:ext cx="3100293" cy="1905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B9B8EB7-8EE7-9843-A098-C904B3EE69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55001" y="2616201"/>
            <a:ext cx="2125663" cy="64611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1800" b="1">
                <a:solidFill>
                  <a:srgbClr val="C00000"/>
                </a:solidFill>
                <a:latin typeface="Calibri" panose="020F0502020204030204" pitchFamily="34" charset="0"/>
              </a:rPr>
              <a:t>more responsibility on software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025745F-182A-3243-AE47-024F2B2A00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81811" y="3974883"/>
            <a:ext cx="2125663" cy="6463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1800" b="1" dirty="0">
                <a:solidFill>
                  <a:srgbClr val="C00000"/>
                </a:solidFill>
                <a:latin typeface="Calibri" panose="020F0502020204030204" pitchFamily="34" charset="0"/>
              </a:rPr>
              <a:t>must exploit parallelism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76AC91D-1639-4B49-8445-4A2CDFA604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8810C7-6B1F-2440-9BB1-DCF42187F2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72A7C-CD32-D543-9541-5D4E9CD9F017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54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021" y="2102020"/>
            <a:ext cx="4485593" cy="3364194"/>
          </a:xfrm>
          <a:prstGeom prst="rect">
            <a:avLst/>
          </a:prstGeom>
        </p:spPr>
      </p:pic>
      <p:sp>
        <p:nvSpPr>
          <p:cNvPr id="1843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cs typeface="Optima" charset="0"/>
              </a:rPr>
              <a:t>Processor on a Board</a:t>
            </a:r>
          </a:p>
        </p:txBody>
      </p:sp>
      <p:pic>
        <p:nvPicPr>
          <p:cNvPr id="18434" name="Content Placeholder 7" descr="Gigabyte-GA-H55-USB3-Intel-Motherboard.jpe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9727" y="1621148"/>
            <a:ext cx="5117142" cy="4325938"/>
          </a:xfrm>
        </p:spPr>
      </p:pic>
      <p:sp>
        <p:nvSpPr>
          <p:cNvPr id="9" name="Oval 8"/>
          <p:cNvSpPr/>
          <p:nvPr/>
        </p:nvSpPr>
        <p:spPr bwMode="auto">
          <a:xfrm>
            <a:off x="7827694" y="3230528"/>
            <a:ext cx="1189038" cy="1166812"/>
          </a:xfrm>
          <a:prstGeom prst="ellipse">
            <a:avLst/>
          </a:prstGeom>
          <a:solidFill>
            <a:schemeClr val="accent6">
              <a:lumMod val="20000"/>
              <a:lumOff val="80000"/>
              <a:alpha val="20000"/>
            </a:schemeClr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hangingPunct="0">
              <a:defRPr/>
            </a:pPr>
            <a:endParaRPr lang="en-US" sz="2400">
              <a:ln w="28575" cmpd="sng">
                <a:solidFill>
                  <a:srgbClr val="FF0000"/>
                </a:solidFill>
              </a:ln>
              <a:noFill/>
              <a:cs typeface="ＭＳ Ｐゴシック" charset="-128"/>
            </a:endParaRPr>
          </a:p>
        </p:txBody>
      </p:sp>
      <p:sp>
        <p:nvSpPr>
          <p:cNvPr id="3" name="Right Arrow 2"/>
          <p:cNvSpPr/>
          <p:nvPr/>
        </p:nvSpPr>
        <p:spPr>
          <a:xfrm>
            <a:off x="3686186" y="3436247"/>
            <a:ext cx="827315" cy="710235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414E46-64C3-EE4D-BAD0-F7F9982DBE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CF25F9-0825-524D-9A85-558CD2767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72A7C-CD32-D543-9541-5D4E9CD9F01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094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cs typeface="Optima" charset="0"/>
              </a:rPr>
              <a:t>Processor on a Board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6095416" y="2061803"/>
            <a:ext cx="4707316" cy="3530487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 bwMode="auto">
          <a:xfrm>
            <a:off x="8272196" y="2874667"/>
            <a:ext cx="1189038" cy="1166812"/>
          </a:xfrm>
          <a:prstGeom prst="ellipse">
            <a:avLst/>
          </a:prstGeom>
          <a:solidFill>
            <a:schemeClr val="accent6">
              <a:lumMod val="20000"/>
              <a:lumOff val="80000"/>
              <a:alpha val="20000"/>
            </a:schemeClr>
          </a:solidFill>
          <a:ln w="539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hangingPunct="0">
              <a:defRPr/>
            </a:pPr>
            <a:endParaRPr lang="en-US" sz="2400" dirty="0">
              <a:ln w="28575" cmpd="sng">
                <a:solidFill>
                  <a:srgbClr val="FF0000"/>
                </a:solidFill>
              </a:ln>
              <a:noFill/>
              <a:cs typeface="ＭＳ Ｐゴシック" charset="-128"/>
            </a:endParaRPr>
          </a:p>
        </p:txBody>
      </p:sp>
      <p:sp>
        <p:nvSpPr>
          <p:cNvPr id="7" name="Right Arrow 6"/>
          <p:cNvSpPr/>
          <p:nvPr/>
        </p:nvSpPr>
        <p:spPr>
          <a:xfrm>
            <a:off x="5666376" y="3458870"/>
            <a:ext cx="1071407" cy="1034920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8778EC-3856-A74C-B320-22116420A5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DF4757F-2AE2-5940-863D-02E7B9D7D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72A7C-CD32-D543-9541-5D4E9CD9F017}" type="slidenum">
              <a:rPr lang="en-US" smtClean="0"/>
              <a:t>5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454EE69-17A7-4C41-ACDF-D402D95077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376" y="1248946"/>
            <a:ext cx="5080000" cy="515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428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31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cs typeface="Optima" charset="0"/>
              </a:rPr>
              <a:t>Processor on a Board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8473" y="2356113"/>
            <a:ext cx="3337209" cy="2507844"/>
          </a:xfrm>
        </p:spPr>
      </p:pic>
      <p:sp>
        <p:nvSpPr>
          <p:cNvPr id="6" name="Right Arrow 5"/>
          <p:cNvSpPr/>
          <p:nvPr/>
        </p:nvSpPr>
        <p:spPr>
          <a:xfrm>
            <a:off x="5482242" y="3419061"/>
            <a:ext cx="827315" cy="710235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5728" y="2246236"/>
            <a:ext cx="2727598" cy="2727598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 bwMode="auto">
          <a:xfrm>
            <a:off x="8508990" y="3419061"/>
            <a:ext cx="1189038" cy="1166812"/>
          </a:xfrm>
          <a:prstGeom prst="ellipse">
            <a:avLst/>
          </a:prstGeom>
          <a:solidFill>
            <a:schemeClr val="accent6">
              <a:lumMod val="20000"/>
              <a:lumOff val="80000"/>
              <a:alpha val="20000"/>
            </a:schemeClr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hangingPunct="0">
              <a:defRPr/>
            </a:pPr>
            <a:endParaRPr lang="en-US" sz="2400">
              <a:ln w="28575" cmpd="sng">
                <a:solidFill>
                  <a:srgbClr val="FF0000"/>
                </a:solidFill>
              </a:ln>
              <a:noFill/>
              <a:cs typeface="ＭＳ Ｐゴシック" charset="-128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DBE9FC-8852-0A4A-AE24-4F6ABBBB9A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004BF1-36A8-044C-A63C-F61E598B98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72A7C-CD32-D543-9541-5D4E9CD9F01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936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cs typeface="Optima" charset="0"/>
              </a:rPr>
              <a:t>Inside a Processor</a:t>
            </a: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56189950-4AD8-174C-BC6F-1216A0D38976}"/>
              </a:ext>
            </a:extLst>
          </p:cNvPr>
          <p:cNvSpPr/>
          <p:nvPr/>
        </p:nvSpPr>
        <p:spPr>
          <a:xfrm>
            <a:off x="5299165" y="3508078"/>
            <a:ext cx="1088188" cy="1090816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56E8A9-B98F-5B43-B25A-A4C9E660DA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794" t="15884" r="20266" b="17608"/>
          <a:stretch/>
        </p:blipFill>
        <p:spPr>
          <a:xfrm>
            <a:off x="1680882" y="2649071"/>
            <a:ext cx="3146612" cy="270285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262EAE1-EFA2-9A41-853E-6FDD7471CD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1409" y="1744588"/>
            <a:ext cx="3740741" cy="4091436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DF53C3F-B621-1F4B-ADD4-713AFD3692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57BAD8-AC0E-0640-8113-BE80CD50D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72A7C-CD32-D543-9541-5D4E9CD9F01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0677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cs typeface="Optima" charset="0"/>
              </a:rPr>
              <a:t>The Multicore Processor</a:t>
            </a:r>
          </a:p>
        </p:txBody>
      </p:sp>
      <p:pic>
        <p:nvPicPr>
          <p:cNvPr id="19458" name="Picture 4" descr="220px-Quad-Core_AMD_Opteron_processor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9847" y="1712630"/>
            <a:ext cx="4130187" cy="43011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ight Arrow 9">
            <a:extLst>
              <a:ext uri="{FF2B5EF4-FFF2-40B4-BE49-F238E27FC236}">
                <a16:creationId xmlns:a16="http://schemas.microsoft.com/office/drawing/2014/main" id="{56189950-4AD8-174C-BC6F-1216A0D38976}"/>
              </a:ext>
            </a:extLst>
          </p:cNvPr>
          <p:cNvSpPr/>
          <p:nvPr/>
        </p:nvSpPr>
        <p:spPr>
          <a:xfrm>
            <a:off x="5482027" y="3508078"/>
            <a:ext cx="827315" cy="710235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750CD9-5414-6F4D-A7A7-2832ED73B0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1906" y="2314081"/>
            <a:ext cx="2916742" cy="2552149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3B0261-711B-D845-8AA7-E21D002AC0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E80C08-4647-0148-BE7F-0DB78EBAD7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72A7C-CD32-D543-9541-5D4E9CD9F01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0047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222204" y="4583206"/>
            <a:ext cx="2187905" cy="155761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118"/>
          </a:p>
        </p:txBody>
      </p:sp>
      <p:sp>
        <p:nvSpPr>
          <p:cNvPr id="3" name="object 3"/>
          <p:cNvSpPr/>
          <p:nvPr/>
        </p:nvSpPr>
        <p:spPr>
          <a:xfrm>
            <a:off x="1995086" y="4885765"/>
            <a:ext cx="1514704" cy="11654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118"/>
          </a:p>
        </p:txBody>
      </p:sp>
      <p:sp>
        <p:nvSpPr>
          <p:cNvPr id="4" name="object 4"/>
          <p:cNvSpPr/>
          <p:nvPr/>
        </p:nvSpPr>
        <p:spPr>
          <a:xfrm>
            <a:off x="3195628" y="1210235"/>
            <a:ext cx="920042" cy="91888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118"/>
          </a:p>
        </p:txBody>
      </p:sp>
      <p:sp>
        <p:nvSpPr>
          <p:cNvPr id="5" name="object 5"/>
          <p:cNvSpPr/>
          <p:nvPr/>
        </p:nvSpPr>
        <p:spPr>
          <a:xfrm>
            <a:off x="4474713" y="2308413"/>
            <a:ext cx="1694224" cy="164726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118"/>
          </a:p>
        </p:txBody>
      </p:sp>
      <p:sp>
        <p:nvSpPr>
          <p:cNvPr id="6" name="object 6"/>
          <p:cNvSpPr/>
          <p:nvPr/>
        </p:nvSpPr>
        <p:spPr>
          <a:xfrm>
            <a:off x="4306412" y="1232648"/>
            <a:ext cx="1077123" cy="88526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118"/>
          </a:p>
        </p:txBody>
      </p:sp>
      <p:sp>
        <p:nvSpPr>
          <p:cNvPr id="7" name="object 7"/>
          <p:cNvSpPr/>
          <p:nvPr/>
        </p:nvSpPr>
        <p:spPr>
          <a:xfrm>
            <a:off x="1871666" y="1199030"/>
            <a:ext cx="1133223" cy="89647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118"/>
          </a:p>
        </p:txBody>
      </p:sp>
      <p:sp>
        <p:nvSpPr>
          <p:cNvPr id="8" name="object 8"/>
          <p:cNvSpPr/>
          <p:nvPr/>
        </p:nvSpPr>
        <p:spPr>
          <a:xfrm>
            <a:off x="6516758" y="1143001"/>
            <a:ext cx="3803590" cy="240926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118"/>
          </a:p>
        </p:txBody>
      </p:sp>
      <p:sp>
        <p:nvSpPr>
          <p:cNvPr id="9" name="object 9"/>
          <p:cNvSpPr/>
          <p:nvPr/>
        </p:nvSpPr>
        <p:spPr>
          <a:xfrm>
            <a:off x="4283972" y="4191000"/>
            <a:ext cx="1413724" cy="208429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118"/>
          </a:p>
        </p:txBody>
      </p:sp>
      <p:sp>
        <p:nvSpPr>
          <p:cNvPr id="10" name="object 10"/>
          <p:cNvSpPr/>
          <p:nvPr/>
        </p:nvSpPr>
        <p:spPr>
          <a:xfrm>
            <a:off x="5776236" y="4056530"/>
            <a:ext cx="2356207" cy="199464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118"/>
          </a:p>
        </p:txBody>
      </p:sp>
      <p:sp>
        <p:nvSpPr>
          <p:cNvPr id="11" name="object 11"/>
          <p:cNvSpPr/>
          <p:nvPr/>
        </p:nvSpPr>
        <p:spPr>
          <a:xfrm>
            <a:off x="1658486" y="2274795"/>
            <a:ext cx="2670367" cy="162485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118"/>
          </a:p>
        </p:txBody>
      </p:sp>
      <p:sp>
        <p:nvSpPr>
          <p:cNvPr id="18" name="Title 17"/>
          <p:cNvSpPr>
            <a:spLocks noGrp="1"/>
          </p:cNvSpPr>
          <p:nvPr>
            <p:ph type="title" idx="4294967295"/>
          </p:nvPr>
        </p:nvSpPr>
        <p:spPr>
          <a:xfrm>
            <a:off x="2133600" y="149225"/>
            <a:ext cx="10058400" cy="1033463"/>
          </a:xfrm>
        </p:spPr>
        <p:txBody>
          <a:bodyPr anchor="ctr"/>
          <a:lstStyle/>
          <a:p>
            <a:pPr algn="ctr"/>
            <a:r>
              <a:rPr lang="en-US" dirty="0"/>
              <a:t>The Multicore Era</a:t>
            </a:r>
          </a:p>
        </p:txBody>
      </p:sp>
    </p:spTree>
    <p:extLst>
      <p:ext uri="{BB962C8B-B14F-4D97-AF65-F5344CB8AC3E}">
        <p14:creationId xmlns:p14="http://schemas.microsoft.com/office/powerpoint/2010/main" val="434476727"/>
      </p:ext>
    </p:extLst>
  </p:cSld>
  <p:clrMapOvr>
    <a:masterClrMapping/>
  </p:clrMapOvr>
</p:sld>
</file>

<file path=ppt/theme/theme1.xml><?xml version="1.0" encoding="utf-8"?>
<a:theme xmlns:a="http://schemas.openxmlformats.org/drawingml/2006/main" name="conftalk_wide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ouch_slides_template_wide" id="{E05F432F-99A9-0944-A279-EA19BADE304E}" vid="{CC5DEB4D-F4D2-FD40-80EA-5F5EE3D0493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Blank Presentation 1">
    <a:dk1>
      <a:srgbClr val="000000"/>
    </a:dk1>
    <a:lt1>
      <a:srgbClr val="B3D1F0"/>
    </a:lt1>
    <a:dk2>
      <a:srgbClr val="1822CD"/>
    </a:dk2>
    <a:lt2>
      <a:srgbClr val="000000"/>
    </a:lt2>
    <a:accent1>
      <a:srgbClr val="3568C7"/>
    </a:accent1>
    <a:accent2>
      <a:srgbClr val="F06157"/>
    </a:accent2>
    <a:accent3>
      <a:srgbClr val="D6E5F6"/>
    </a:accent3>
    <a:accent4>
      <a:srgbClr val="000000"/>
    </a:accent4>
    <a:accent5>
      <a:srgbClr val="AEB9E0"/>
    </a:accent5>
    <a:accent6>
      <a:srgbClr val="D9574E"/>
    </a:accent6>
    <a:hlink>
      <a:srgbClr val="FF9218"/>
    </a:hlink>
    <a:folHlink>
      <a:srgbClr val="CCCCCC"/>
    </a:folHlink>
  </a:clrScheme>
  <a:fontScheme name="Blank Presentation">
    <a:majorFont>
      <a:latin typeface="Lucida Grande"/>
      <a:ea typeface=""/>
      <a:cs typeface=""/>
    </a:majorFont>
    <a:minorFont>
      <a:latin typeface="Lucida Grande"/>
      <a:ea typeface="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touch_slides_template_wide</Template>
  <TotalTime>1226</TotalTime>
  <Words>1395</Words>
  <Application>Microsoft Macintosh PowerPoint</Application>
  <PresentationFormat>Widescreen</PresentationFormat>
  <Paragraphs>394</Paragraphs>
  <Slides>33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0" baseType="lpstr">
      <vt:lpstr>Arial</vt:lpstr>
      <vt:lpstr>Calibri</vt:lpstr>
      <vt:lpstr>Calibri Light</vt:lpstr>
      <vt:lpstr>Chalkduster</vt:lpstr>
      <vt:lpstr>Courier New</vt:lpstr>
      <vt:lpstr>Lucida Grande</vt:lpstr>
      <vt:lpstr>conftalk_wide</vt:lpstr>
      <vt:lpstr>Heterogeneous Computing : Elementary Notions</vt:lpstr>
      <vt:lpstr>PowerPoint Presentation</vt:lpstr>
      <vt:lpstr>von Neumann Architecture</vt:lpstr>
      <vt:lpstr>Processor on a Board</vt:lpstr>
      <vt:lpstr>Processor on a Board</vt:lpstr>
      <vt:lpstr>Processor on a Board</vt:lpstr>
      <vt:lpstr>Inside a Processor</vt:lpstr>
      <vt:lpstr>The Multicore Processor</vt:lpstr>
      <vt:lpstr>The Multicore Era</vt:lpstr>
      <vt:lpstr>Computing is not just about performance</vt:lpstr>
      <vt:lpstr>Heterogenous Processors</vt:lpstr>
      <vt:lpstr>GPUs</vt:lpstr>
      <vt:lpstr>CPU + GPU Heterogeneity</vt:lpstr>
      <vt:lpstr>NVIDIA Pascal</vt:lpstr>
      <vt:lpstr>Soft Heterogeneity</vt:lpstr>
      <vt:lpstr>Program Execution</vt:lpstr>
      <vt:lpstr>PowerPoint Presentation</vt:lpstr>
      <vt:lpstr>PowerPoint Presentation</vt:lpstr>
      <vt:lpstr>PowerPoint Presentation</vt:lpstr>
      <vt:lpstr>Dependencies in Parallel Code</vt:lpstr>
      <vt:lpstr>PowerPoint Presentation</vt:lpstr>
      <vt:lpstr>PowerPoint Presentation</vt:lpstr>
      <vt:lpstr>Heterogenous Programming Tools</vt:lpstr>
      <vt:lpstr>PowerPoint Presentation</vt:lpstr>
      <vt:lpstr>Parallel Performance</vt:lpstr>
      <vt:lpstr>Parallel Performance</vt:lpstr>
      <vt:lpstr>Parallel Performance</vt:lpstr>
      <vt:lpstr>Amdahl’s Law      </vt:lpstr>
      <vt:lpstr>Amdahl’s Law and Scalability</vt:lpstr>
      <vt:lpstr>PowerPoint Presentation</vt:lpstr>
      <vt:lpstr>Parallel Quicksort</vt:lpstr>
      <vt:lpstr>Moore’s Law</vt:lpstr>
      <vt:lpstr>The Multicore Shift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Qasem, Apan M</dc:creator>
  <cp:lastModifiedBy>Qasem, Apan M</cp:lastModifiedBy>
  <cp:revision>82</cp:revision>
  <dcterms:created xsi:type="dcterms:W3CDTF">2018-08-17T13:37:05Z</dcterms:created>
  <dcterms:modified xsi:type="dcterms:W3CDTF">2019-07-04T21:04:21Z</dcterms:modified>
</cp:coreProperties>
</file>